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56" r:id="rId2"/>
    <p:sldId id="409" r:id="rId3"/>
    <p:sldId id="408" r:id="rId4"/>
    <p:sldId id="410" r:id="rId5"/>
    <p:sldId id="411" r:id="rId6"/>
    <p:sldId id="412" r:id="rId7"/>
    <p:sldId id="420" r:id="rId8"/>
    <p:sldId id="414" r:id="rId9"/>
    <p:sldId id="415" r:id="rId10"/>
    <p:sldId id="422" r:id="rId11"/>
    <p:sldId id="413" r:id="rId12"/>
    <p:sldId id="421" r:id="rId13"/>
    <p:sldId id="417" r:id="rId14"/>
    <p:sldId id="416" r:id="rId15"/>
    <p:sldId id="423" r:id="rId16"/>
    <p:sldId id="424" r:id="rId17"/>
    <p:sldId id="442" r:id="rId18"/>
    <p:sldId id="443" r:id="rId19"/>
    <p:sldId id="418" r:id="rId20"/>
    <p:sldId id="432" r:id="rId21"/>
    <p:sldId id="419" r:id="rId22"/>
    <p:sldId id="425" r:id="rId23"/>
    <p:sldId id="433" r:id="rId24"/>
    <p:sldId id="426" r:id="rId25"/>
    <p:sldId id="389" r:id="rId26"/>
    <p:sldId id="390" r:id="rId27"/>
    <p:sldId id="430" r:id="rId28"/>
    <p:sldId id="434" r:id="rId29"/>
    <p:sldId id="444" r:id="rId30"/>
    <p:sldId id="429" r:id="rId31"/>
    <p:sldId id="435" r:id="rId32"/>
    <p:sldId id="436" r:id="rId33"/>
    <p:sldId id="437" r:id="rId34"/>
    <p:sldId id="438" r:id="rId35"/>
    <p:sldId id="439" r:id="rId36"/>
    <p:sldId id="440" r:id="rId37"/>
    <p:sldId id="385" r:id="rId38"/>
    <p:sldId id="371" r:id="rId39"/>
    <p:sldId id="360" r:id="rId40"/>
    <p:sldId id="361" r:id="rId41"/>
    <p:sldId id="384" r:id="rId42"/>
    <p:sldId id="386" r:id="rId43"/>
    <p:sldId id="387" r:id="rId44"/>
    <p:sldId id="379" r:id="rId45"/>
    <p:sldId id="380" r:id="rId46"/>
    <p:sldId id="382" r:id="rId47"/>
    <p:sldId id="394" r:id="rId48"/>
    <p:sldId id="391" r:id="rId49"/>
    <p:sldId id="392" r:id="rId50"/>
    <p:sldId id="399" r:id="rId51"/>
    <p:sldId id="393" r:id="rId52"/>
    <p:sldId id="395" r:id="rId53"/>
    <p:sldId id="396" r:id="rId54"/>
    <p:sldId id="397" r:id="rId55"/>
    <p:sldId id="398" r:id="rId56"/>
    <p:sldId id="400" r:id="rId57"/>
    <p:sldId id="407" r:id="rId58"/>
    <p:sldId id="441" r:id="rId59"/>
    <p:sldId id="44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961EE-CB25-4F37-B74C-54C3E9E4DBEB}" type="datetimeFigureOut">
              <a:rPr lang="en-US" smtClean="0"/>
              <a:t>2024-03-11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F4FBE-D604-42A6-A22B-E0982E097C63}" type="slidenum">
              <a:rPr lang="en-US" smtClean="0"/>
              <a:t>‹#›</a:t>
            </a:fld>
            <a:endParaRPr lang="en-US"/>
          </a:p>
        </p:txBody>
      </p:sp>
    </p:spTree>
    <p:extLst>
      <p:ext uri="{BB962C8B-B14F-4D97-AF65-F5344CB8AC3E}">
        <p14:creationId xmlns:p14="http://schemas.microsoft.com/office/powerpoint/2010/main" val="3583383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viewport represents a polygonal (normally rectangular) area in computer graphics that is currently being viewed.</a:t>
            </a:r>
          </a:p>
        </p:txBody>
      </p:sp>
      <p:sp>
        <p:nvSpPr>
          <p:cNvPr id="4" name="Slide Number Placeholder 3"/>
          <p:cNvSpPr>
            <a:spLocks noGrp="1"/>
          </p:cNvSpPr>
          <p:nvPr>
            <p:ph type="sldNum" sz="quarter" idx="5"/>
          </p:nvPr>
        </p:nvSpPr>
        <p:spPr/>
        <p:txBody>
          <a:bodyPr/>
          <a:lstStyle/>
          <a:p>
            <a:fld id="{687F4FBE-D604-42A6-A22B-E0982E097C63}" type="slidenum">
              <a:rPr lang="en-US" smtClean="0"/>
              <a:t>6</a:t>
            </a:fld>
            <a:endParaRPr lang="en-US"/>
          </a:p>
        </p:txBody>
      </p:sp>
    </p:spTree>
    <p:extLst>
      <p:ext uri="{BB962C8B-B14F-4D97-AF65-F5344CB8AC3E}">
        <p14:creationId xmlns:p14="http://schemas.microsoft.com/office/powerpoint/2010/main" val="319862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B3C4-9A95-4FE3-95ED-E5D7045DE5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C6E9C3-4B3F-4A49-8E41-273116C650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FC791D-B4A4-4418-9A0F-8ABF633F6B4C}"/>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5" name="Footer Placeholder 4">
            <a:extLst>
              <a:ext uri="{FF2B5EF4-FFF2-40B4-BE49-F238E27FC236}">
                <a16:creationId xmlns:a16="http://schemas.microsoft.com/office/drawing/2014/main" id="{DEF55D78-38B6-48F6-8E07-0C70F6554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F3D1D-E198-49D9-A6DD-207A327F1751}"/>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2288648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F291-E242-4CC9-84C4-AB4B4D5A8E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7ADAE4-DF55-4140-8941-F517B53B33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EBAB0-243B-44CE-8CAA-D05926C3FD74}"/>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5" name="Footer Placeholder 4">
            <a:extLst>
              <a:ext uri="{FF2B5EF4-FFF2-40B4-BE49-F238E27FC236}">
                <a16:creationId xmlns:a16="http://schemas.microsoft.com/office/drawing/2014/main" id="{3573B029-F223-4B82-BE12-B55B19A25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56722-BAD5-44FB-9417-3716C938F251}"/>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363302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2C217-6D8B-42FE-AE7E-ED93200474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2DF681-6F12-47D2-A14F-CFFD72E82F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46B88-DD32-450D-90FF-B4B5F93B45B1}"/>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5" name="Footer Placeholder 4">
            <a:extLst>
              <a:ext uri="{FF2B5EF4-FFF2-40B4-BE49-F238E27FC236}">
                <a16:creationId xmlns:a16="http://schemas.microsoft.com/office/drawing/2014/main" id="{F5FA5B9C-C152-4387-AB22-E8235ACC7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4681DF-1134-47A8-8C92-A62FBC2DE783}"/>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1379964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DB04-DA09-4947-91C5-BB6D126D5A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0DDE7-5CD4-4301-85EF-41BD5D3937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87CD9-5253-4B5E-BB16-A8E8574C2858}"/>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5" name="Footer Placeholder 4">
            <a:extLst>
              <a:ext uri="{FF2B5EF4-FFF2-40B4-BE49-F238E27FC236}">
                <a16:creationId xmlns:a16="http://schemas.microsoft.com/office/drawing/2014/main" id="{CF5AC651-BF83-4C85-AFFA-B8344BA25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4957B-E988-4223-8653-8B8C06105265}"/>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759518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1847-2AC5-48F6-A1DA-063CC2F6CF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905F68-2AE6-44CD-8BDA-CE6C7368C9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E0E15-8BC2-4571-8EB1-555AF7D2188F}"/>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5" name="Footer Placeholder 4">
            <a:extLst>
              <a:ext uri="{FF2B5EF4-FFF2-40B4-BE49-F238E27FC236}">
                <a16:creationId xmlns:a16="http://schemas.microsoft.com/office/drawing/2014/main" id="{15D6FDC8-ADFB-44C6-A7AD-B73E8F1FE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F74B6-7F50-40A0-92F2-66AA3164AC57}"/>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314846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B1506-2F56-4CFE-B7D4-12C111AD20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73BE0D-C8D3-4922-86E8-49E7F3036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9B7A0B-137F-4842-9057-B359F4B7A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86B4F7-8457-4D03-9BCF-2161924EFC11}"/>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6" name="Footer Placeholder 5">
            <a:extLst>
              <a:ext uri="{FF2B5EF4-FFF2-40B4-BE49-F238E27FC236}">
                <a16:creationId xmlns:a16="http://schemas.microsoft.com/office/drawing/2014/main" id="{8D64C59C-D3AC-4B8A-908A-DD9AFCD872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B3246-2EDF-43EB-A8C3-502CB41A8927}"/>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2825118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0039-D198-4982-9D60-2CE463E806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F8D4D9-A4A8-4FE0-B006-0C6C1F3618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9E905B-1088-45E3-94AA-7E28825C6B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073713-4CBE-4007-A884-6D656A8DAA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C733F9-C582-4081-B100-8F690025A1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77F035-9E02-4065-BB8D-D6F0CB472B27}"/>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8" name="Footer Placeholder 7">
            <a:extLst>
              <a:ext uri="{FF2B5EF4-FFF2-40B4-BE49-F238E27FC236}">
                <a16:creationId xmlns:a16="http://schemas.microsoft.com/office/drawing/2014/main" id="{AC698822-E394-46EC-AB62-B2684F8ABB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2D9F45-9CA4-4C63-ABB0-5632D2ED909F}"/>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3088962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95E96-19D2-41DA-9D5E-64B103A87B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4A111C-63F7-4736-A246-E07EBB94FD63}"/>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4" name="Footer Placeholder 3">
            <a:extLst>
              <a:ext uri="{FF2B5EF4-FFF2-40B4-BE49-F238E27FC236}">
                <a16:creationId xmlns:a16="http://schemas.microsoft.com/office/drawing/2014/main" id="{42CE4708-55A7-428D-B6F6-A9904D3015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CB847F-AC01-4CBF-8057-ACBED72C7A8F}"/>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1980233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2253FE-D160-406E-AB76-8E0581D1B52F}"/>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3" name="Footer Placeholder 2">
            <a:extLst>
              <a:ext uri="{FF2B5EF4-FFF2-40B4-BE49-F238E27FC236}">
                <a16:creationId xmlns:a16="http://schemas.microsoft.com/office/drawing/2014/main" id="{2C5DFECA-5558-40AD-9E2B-1178529C44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632D10-1F79-41BF-B214-72A578D009AE}"/>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2318021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55DF2-BA5C-446A-9A21-20E13C34A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9149E2-74AE-4740-BA67-22D16626C9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98CB8B-C89E-488E-81E2-C60083F61C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E313E0-C632-433A-9DD4-F10CF6DA11E5}"/>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6" name="Footer Placeholder 5">
            <a:extLst>
              <a:ext uri="{FF2B5EF4-FFF2-40B4-BE49-F238E27FC236}">
                <a16:creationId xmlns:a16="http://schemas.microsoft.com/office/drawing/2014/main" id="{793B1D79-1879-4164-B34C-E7A54CBCB7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29D36-A004-4BAD-B597-BD3F54BEB8C1}"/>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2013936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AD9B3-31B7-4BCB-B96E-03F09C158F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759BBF-0F0C-4115-9BE4-E16EA2860E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34A43-D3B7-4008-96AA-F72E949F7F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15F9A5-F277-4AB6-B812-7B8747F45576}"/>
              </a:ext>
            </a:extLst>
          </p:cNvPr>
          <p:cNvSpPr>
            <a:spLocks noGrp="1"/>
          </p:cNvSpPr>
          <p:nvPr>
            <p:ph type="dt" sz="half" idx="10"/>
          </p:nvPr>
        </p:nvSpPr>
        <p:spPr/>
        <p:txBody>
          <a:bodyPr/>
          <a:lstStyle/>
          <a:p>
            <a:fld id="{5A2BA593-CCE3-41C9-BE62-687A84B9EAAD}" type="datetimeFigureOut">
              <a:rPr lang="en-US" smtClean="0"/>
              <a:t>2024-03-11</a:t>
            </a:fld>
            <a:endParaRPr lang="en-US"/>
          </a:p>
        </p:txBody>
      </p:sp>
      <p:sp>
        <p:nvSpPr>
          <p:cNvPr id="6" name="Footer Placeholder 5">
            <a:extLst>
              <a:ext uri="{FF2B5EF4-FFF2-40B4-BE49-F238E27FC236}">
                <a16:creationId xmlns:a16="http://schemas.microsoft.com/office/drawing/2014/main" id="{8022B316-2CB1-40B7-9A06-C44368B296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467FE5-4142-45FA-8C16-E201D8A20783}"/>
              </a:ext>
            </a:extLst>
          </p:cNvPr>
          <p:cNvSpPr>
            <a:spLocks noGrp="1"/>
          </p:cNvSpPr>
          <p:nvPr>
            <p:ph type="sldNum" sz="quarter" idx="12"/>
          </p:nvPr>
        </p:nvSpPr>
        <p:spPr/>
        <p:txBody>
          <a:bodyPr/>
          <a:lstStyle/>
          <a:p>
            <a:fld id="{0F5AF183-5390-4F48-A208-5C976EBFA1F0}" type="slidenum">
              <a:rPr lang="en-US" smtClean="0"/>
              <a:t>‹#›</a:t>
            </a:fld>
            <a:endParaRPr lang="en-US"/>
          </a:p>
        </p:txBody>
      </p:sp>
    </p:spTree>
    <p:extLst>
      <p:ext uri="{BB962C8B-B14F-4D97-AF65-F5344CB8AC3E}">
        <p14:creationId xmlns:p14="http://schemas.microsoft.com/office/powerpoint/2010/main" val="122519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E9EDBB-5997-4134-952A-246A61D3C9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9B9C1-4954-4609-A537-7219FDE533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6BF876-6F53-401D-A033-6B0CAD20A7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BA593-CCE3-41C9-BE62-687A84B9EAAD}" type="datetimeFigureOut">
              <a:rPr lang="en-US" smtClean="0"/>
              <a:t>2024-03-11</a:t>
            </a:fld>
            <a:endParaRPr lang="en-US"/>
          </a:p>
        </p:txBody>
      </p:sp>
      <p:sp>
        <p:nvSpPr>
          <p:cNvPr id="5" name="Footer Placeholder 4">
            <a:extLst>
              <a:ext uri="{FF2B5EF4-FFF2-40B4-BE49-F238E27FC236}">
                <a16:creationId xmlns:a16="http://schemas.microsoft.com/office/drawing/2014/main" id="{966FDF5E-D1A8-4777-AD9E-D1E346F4E2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BB738E-F005-4D2B-8ECE-BC40DE63E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AF183-5390-4F48-A208-5C976EBFA1F0}" type="slidenum">
              <a:rPr lang="en-US" smtClean="0"/>
              <a:t>‹#›</a:t>
            </a:fld>
            <a:endParaRPr lang="en-US"/>
          </a:p>
        </p:txBody>
      </p:sp>
    </p:spTree>
    <p:extLst>
      <p:ext uri="{BB962C8B-B14F-4D97-AF65-F5344CB8AC3E}">
        <p14:creationId xmlns:p14="http://schemas.microsoft.com/office/powerpoint/2010/main" val="2234758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youtube.com/watch?v=pkF8Nd8lMs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A7B2-68F4-477E-880E-7C4D2B413157}"/>
              </a:ext>
            </a:extLst>
          </p:cNvPr>
          <p:cNvSpPr>
            <a:spLocks noGrp="1"/>
          </p:cNvSpPr>
          <p:nvPr>
            <p:ph type="ctrTitle"/>
          </p:nvPr>
        </p:nvSpPr>
        <p:spPr/>
        <p:txBody>
          <a:bodyPr/>
          <a:lstStyle/>
          <a:p>
            <a:r>
              <a:rPr lang="en-US" dirty="0"/>
              <a:t>Game programming</a:t>
            </a:r>
          </a:p>
        </p:txBody>
      </p:sp>
      <p:sp>
        <p:nvSpPr>
          <p:cNvPr id="3" name="Subtitle 2">
            <a:extLst>
              <a:ext uri="{FF2B5EF4-FFF2-40B4-BE49-F238E27FC236}">
                <a16:creationId xmlns:a16="http://schemas.microsoft.com/office/drawing/2014/main" id="{ACDFB80C-2296-472B-95EB-AB2A0C46B6AC}"/>
              </a:ext>
            </a:extLst>
          </p:cNvPr>
          <p:cNvSpPr>
            <a:spLocks noGrp="1"/>
          </p:cNvSpPr>
          <p:nvPr>
            <p:ph type="subTitle" idx="1"/>
          </p:nvPr>
        </p:nvSpPr>
        <p:spPr/>
        <p:txBody>
          <a:bodyPr/>
          <a:lstStyle/>
          <a:p>
            <a:r>
              <a:rPr lang="en-US" dirty="0"/>
              <a:t>Lecture 3: Screen Space Ambient Occlusion..</a:t>
            </a:r>
            <a:endParaRPr lang="ar-EG" dirty="0"/>
          </a:p>
          <a:p>
            <a:r>
              <a:rPr lang="en-US" dirty="0"/>
              <a:t>By Dr. Rokia </a:t>
            </a:r>
            <a:r>
              <a:rPr lang="en-US" dirty="0" err="1"/>
              <a:t>Abdein</a:t>
            </a:r>
            <a:endParaRPr lang="en-US" dirty="0"/>
          </a:p>
        </p:txBody>
      </p:sp>
    </p:spTree>
    <p:extLst>
      <p:ext uri="{BB962C8B-B14F-4D97-AF65-F5344CB8AC3E}">
        <p14:creationId xmlns:p14="http://schemas.microsoft.com/office/powerpoint/2010/main" val="635448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51DF-616C-489C-8F94-5A3F96DCEC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Graphics Processors</a:t>
            </a:r>
            <a:endParaRPr lang="en-US" dirty="0"/>
          </a:p>
        </p:txBody>
      </p:sp>
      <p:sp>
        <p:nvSpPr>
          <p:cNvPr id="3" name="Content Placeholder 2">
            <a:extLst>
              <a:ext uri="{FF2B5EF4-FFF2-40B4-BE49-F238E27FC236}">
                <a16:creationId xmlns:a16="http://schemas.microsoft.com/office/drawing/2014/main" id="{C10EA993-306C-4D69-9D85-17FCD0E5C79F}"/>
              </a:ext>
            </a:extLst>
          </p:cNvPr>
          <p:cNvSpPr>
            <a:spLocks noGrp="1"/>
          </p:cNvSpPr>
          <p:nvPr>
            <p:ph idx="1"/>
          </p:nvPr>
        </p:nvSpPr>
        <p:spPr>
          <a:xfrm>
            <a:off x="435006" y="1541539"/>
            <a:ext cx="6152225" cy="4841506"/>
          </a:xfrm>
        </p:spPr>
        <p:txBody>
          <a:bodyPr>
            <a:no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Also stored in VRAM is a block of data called the </a:t>
            </a:r>
            <a:r>
              <a:rPr lang="en-US" b="0" i="1" dirty="0">
                <a:solidFill>
                  <a:srgbClr val="242021"/>
                </a:solidFill>
                <a:effectLst/>
                <a:latin typeface="Times New Roman" panose="02020603050405020304" pitchFamily="18" charset="0"/>
                <a:cs typeface="Times New Roman" panose="02020603050405020304" pitchFamily="18" charset="0"/>
              </a:rPr>
              <a:t>depth buffer </a:t>
            </a:r>
            <a:r>
              <a:rPr lang="en-US" b="0" i="0" dirty="0">
                <a:solidFill>
                  <a:srgbClr val="242021"/>
                </a:solidFill>
                <a:effectLst/>
                <a:latin typeface="Times New Roman" panose="02020603050405020304" pitchFamily="18" charset="0"/>
                <a:cs typeface="Times New Roman" panose="02020603050405020304" pitchFamily="18" charset="0"/>
              </a:rPr>
              <a:t>or </a:t>
            </a:r>
            <a:r>
              <a:rPr lang="en-US" b="0" i="1" dirty="0" err="1">
                <a:solidFill>
                  <a:srgbClr val="242021"/>
                </a:solidFill>
                <a:effectLst/>
                <a:latin typeface="Times New Roman" panose="02020603050405020304" pitchFamily="18" charset="0"/>
                <a:cs typeface="Times New Roman" panose="02020603050405020304" pitchFamily="18" charset="0"/>
              </a:rPr>
              <a:t>z-buffer</a:t>
            </a:r>
            <a:r>
              <a:rPr lang="en-US" b="0" i="0" dirty="0">
                <a:solidFill>
                  <a:srgbClr val="242021"/>
                </a:solidFill>
                <a:effectLst/>
                <a:latin typeface="Times New Roman" panose="02020603050405020304" pitchFamily="18" charset="0"/>
                <a:cs typeface="Times New Roman" panose="02020603050405020304" pitchFamily="18" charset="0"/>
              </a:rPr>
              <a:t>. The depth buffer stores, for every pixel in the image buffer, a value that represents how far away the pixel is or how deep the pixel lies in the image. </a:t>
            </a:r>
          </a:p>
          <a:p>
            <a:pPr algn="just"/>
            <a:r>
              <a:rPr lang="en-US" b="0" i="0" dirty="0">
                <a:solidFill>
                  <a:srgbClr val="242021"/>
                </a:solidFill>
                <a:effectLst/>
                <a:latin typeface="Times New Roman" panose="02020603050405020304" pitchFamily="18" charset="0"/>
                <a:cs typeface="Times New Roman" panose="02020603050405020304" pitchFamily="18" charset="0"/>
              </a:rPr>
              <a:t>The depth buffer is used to perform </a:t>
            </a:r>
            <a:r>
              <a:rPr lang="en-US" b="1" i="0" dirty="0">
                <a:solidFill>
                  <a:srgbClr val="242021"/>
                </a:solidFill>
                <a:effectLst/>
                <a:latin typeface="Times New Roman" panose="02020603050405020304" pitchFamily="18" charset="0"/>
                <a:cs typeface="Times New Roman" panose="02020603050405020304" pitchFamily="18" charset="0"/>
              </a:rPr>
              <a:t>hidden surface elimination </a:t>
            </a:r>
            <a:r>
              <a:rPr lang="en-US" b="0" i="0" dirty="0">
                <a:solidFill>
                  <a:srgbClr val="242021"/>
                </a:solidFill>
                <a:effectLst/>
                <a:latin typeface="Times New Roman" panose="02020603050405020304" pitchFamily="18" charset="0"/>
                <a:cs typeface="Times New Roman" panose="02020603050405020304" pitchFamily="18" charset="0"/>
              </a:rPr>
              <a:t>by only allowing a pixel to be drawn if its depth is less than the depth of the pixel already in the image buffer. </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E649BA6-4F32-4795-A68E-38220FD3D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867" y="0"/>
            <a:ext cx="5311133" cy="6858000"/>
          </a:xfrm>
          <a:prstGeom prst="rect">
            <a:avLst/>
          </a:prstGeom>
        </p:spPr>
      </p:pic>
    </p:spTree>
    <p:extLst>
      <p:ext uri="{BB962C8B-B14F-4D97-AF65-F5344CB8AC3E}">
        <p14:creationId xmlns:p14="http://schemas.microsoft.com/office/powerpoint/2010/main" val="3235975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51DF-616C-489C-8F94-5A3F96DCEC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Graphics Processors</a:t>
            </a:r>
            <a:endParaRPr lang="en-US" dirty="0"/>
          </a:p>
        </p:txBody>
      </p:sp>
      <p:sp>
        <p:nvSpPr>
          <p:cNvPr id="3" name="Content Placeholder 2">
            <a:extLst>
              <a:ext uri="{FF2B5EF4-FFF2-40B4-BE49-F238E27FC236}">
                <a16:creationId xmlns:a16="http://schemas.microsoft.com/office/drawing/2014/main" id="{C10EA993-306C-4D69-9D85-17FCD0E5C79F}"/>
              </a:ext>
            </a:extLst>
          </p:cNvPr>
          <p:cNvSpPr>
            <a:spLocks noGrp="1"/>
          </p:cNvSpPr>
          <p:nvPr>
            <p:ph idx="1"/>
          </p:nvPr>
        </p:nvSpPr>
        <p:spPr>
          <a:xfrm>
            <a:off x="435006" y="1541539"/>
            <a:ext cx="6152225" cy="4351338"/>
          </a:xfrm>
        </p:spPr>
        <p:txBody>
          <a:bodyPr>
            <a:no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Depth is measured as the distance from the virtual camera through which we observe the scene being rendered. </a:t>
            </a:r>
          </a:p>
          <a:p>
            <a:pPr algn="just"/>
            <a:r>
              <a:rPr lang="en-US" b="0" i="0" dirty="0">
                <a:solidFill>
                  <a:srgbClr val="242021"/>
                </a:solidFill>
                <a:effectLst/>
                <a:latin typeface="Times New Roman" panose="02020603050405020304" pitchFamily="18" charset="0"/>
                <a:cs typeface="Times New Roman" panose="02020603050405020304" pitchFamily="18" charset="0"/>
              </a:rPr>
              <a:t>The name </a:t>
            </a:r>
            <a:r>
              <a:rPr lang="en-US" b="0" i="1" dirty="0" err="1">
                <a:solidFill>
                  <a:srgbClr val="242021"/>
                </a:solidFill>
                <a:effectLst/>
                <a:latin typeface="Times New Roman" panose="02020603050405020304" pitchFamily="18" charset="0"/>
                <a:cs typeface="Times New Roman" panose="02020603050405020304" pitchFamily="18" charset="0"/>
              </a:rPr>
              <a:t>z</a:t>
            </a:r>
            <a:r>
              <a:rPr lang="en-US" b="0" i="0" dirty="0" err="1">
                <a:solidFill>
                  <a:srgbClr val="242021"/>
                </a:solidFill>
                <a:effectLst/>
                <a:latin typeface="Times New Roman" panose="02020603050405020304" pitchFamily="18" charset="0"/>
                <a:cs typeface="Times New Roman" panose="02020603050405020304" pitchFamily="18" charset="0"/>
              </a:rPr>
              <a:t>-buffer</a:t>
            </a:r>
            <a:r>
              <a:rPr lang="en-US" b="0" i="0" dirty="0">
                <a:solidFill>
                  <a:srgbClr val="242021"/>
                </a:solidFill>
                <a:effectLst/>
                <a:latin typeface="Times New Roman" panose="02020603050405020304" pitchFamily="18" charset="0"/>
                <a:cs typeface="Times New Roman" panose="02020603050405020304" pitchFamily="18" charset="0"/>
              </a:rPr>
              <a:t> comes from the convention that the </a:t>
            </a:r>
            <a:r>
              <a:rPr lang="en-US" b="0" i="1" dirty="0">
                <a:solidFill>
                  <a:srgbClr val="242021"/>
                </a:solidFill>
                <a:effectLst/>
                <a:latin typeface="Times New Roman" panose="02020603050405020304" pitchFamily="18" charset="0"/>
                <a:cs typeface="Times New Roman" panose="02020603050405020304" pitchFamily="18" charset="0"/>
              </a:rPr>
              <a:t>z </a:t>
            </a:r>
            <a:r>
              <a:rPr lang="en-US" b="0" i="0" dirty="0">
                <a:solidFill>
                  <a:srgbClr val="242021"/>
                </a:solidFill>
                <a:effectLst/>
                <a:latin typeface="Times New Roman" panose="02020603050405020304" pitchFamily="18" charset="0"/>
                <a:cs typeface="Times New Roman" panose="02020603050405020304" pitchFamily="18" charset="0"/>
              </a:rPr>
              <a:t>axis points directly out of the display screen in the camera’s local coordinate system.</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E649BA6-4F32-4795-A68E-38220FD3D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867" y="0"/>
            <a:ext cx="5311133" cy="6858000"/>
          </a:xfrm>
          <a:prstGeom prst="rect">
            <a:avLst/>
          </a:prstGeom>
        </p:spPr>
      </p:pic>
    </p:spTree>
    <p:extLst>
      <p:ext uri="{BB962C8B-B14F-4D97-AF65-F5344CB8AC3E}">
        <p14:creationId xmlns:p14="http://schemas.microsoft.com/office/powerpoint/2010/main" val="327852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51DF-616C-489C-8F94-5A3F96DCEC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Graphics Processors</a:t>
            </a:r>
            <a:endParaRPr lang="en-US" dirty="0"/>
          </a:p>
        </p:txBody>
      </p:sp>
      <p:sp>
        <p:nvSpPr>
          <p:cNvPr id="3" name="Content Placeholder 2">
            <a:extLst>
              <a:ext uri="{FF2B5EF4-FFF2-40B4-BE49-F238E27FC236}">
                <a16:creationId xmlns:a16="http://schemas.microsoft.com/office/drawing/2014/main" id="{C10EA993-306C-4D69-9D85-17FCD0E5C79F}"/>
              </a:ext>
            </a:extLst>
          </p:cNvPr>
          <p:cNvSpPr>
            <a:spLocks noGrp="1"/>
          </p:cNvSpPr>
          <p:nvPr>
            <p:ph idx="1"/>
          </p:nvPr>
        </p:nvSpPr>
        <p:spPr/>
        <p:txBody>
          <a:bodyPr>
            <a:norm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An application may request that a </a:t>
            </a:r>
            <a:r>
              <a:rPr lang="en-US" b="0" i="1" dirty="0">
                <a:solidFill>
                  <a:srgbClr val="242021"/>
                </a:solidFill>
                <a:effectLst/>
                <a:latin typeface="Times New Roman" panose="02020603050405020304" pitchFamily="18" charset="0"/>
                <a:cs typeface="Times New Roman" panose="02020603050405020304" pitchFamily="18" charset="0"/>
              </a:rPr>
              <a:t>stencil buffer </a:t>
            </a:r>
            <a:r>
              <a:rPr lang="en-US" b="0" i="0" dirty="0">
                <a:solidFill>
                  <a:srgbClr val="242021"/>
                </a:solidFill>
                <a:effectLst/>
                <a:latin typeface="Times New Roman" panose="02020603050405020304" pitchFamily="18" charset="0"/>
                <a:cs typeface="Times New Roman" panose="02020603050405020304" pitchFamily="18" charset="0"/>
              </a:rPr>
              <a:t>be created along with the image buffers and the depth buffer. The stencil buffer contains an integer </a:t>
            </a:r>
            <a:r>
              <a:rPr lang="en-US" b="0" i="1" dirty="0">
                <a:solidFill>
                  <a:srgbClr val="242021"/>
                </a:solidFill>
                <a:effectLst/>
                <a:latin typeface="Times New Roman" panose="02020603050405020304" pitchFamily="18" charset="0"/>
                <a:cs typeface="Times New Roman" panose="02020603050405020304" pitchFamily="18" charset="0"/>
              </a:rPr>
              <a:t>mask</a:t>
            </a:r>
            <a:r>
              <a:rPr lang="en-US" b="0" i="0" dirty="0">
                <a:solidFill>
                  <a:srgbClr val="242021"/>
                </a:solidFill>
                <a:effectLst/>
                <a:latin typeface="Times New Roman" panose="02020603050405020304" pitchFamily="18" charset="0"/>
                <a:cs typeface="Times New Roman" panose="02020603050405020304" pitchFamily="18" charset="0"/>
              </a:rPr>
              <a:t> for each pixel in the image buffer that can be used to </a:t>
            </a:r>
            <a:r>
              <a:rPr lang="en-US" b="0" i="1" dirty="0">
                <a:solidFill>
                  <a:srgbClr val="242021"/>
                </a:solidFill>
                <a:effectLst/>
                <a:latin typeface="Times New Roman" panose="02020603050405020304" pitchFamily="18" charset="0"/>
                <a:cs typeface="Times New Roman" panose="02020603050405020304" pitchFamily="18" charset="0"/>
              </a:rPr>
              <a:t>enable or disable </a:t>
            </a:r>
            <a:r>
              <a:rPr lang="en-US" b="0" i="0" dirty="0">
                <a:solidFill>
                  <a:srgbClr val="242021"/>
                </a:solidFill>
                <a:effectLst/>
                <a:latin typeface="Times New Roman" panose="02020603050405020304" pitchFamily="18" charset="0"/>
                <a:cs typeface="Times New Roman" panose="02020603050405020304" pitchFamily="18" charset="0"/>
              </a:rPr>
              <a:t>drawing on a per-pixel basis using </a:t>
            </a:r>
            <a:r>
              <a:rPr lang="en-US" b="0" i="1" dirty="0">
                <a:solidFill>
                  <a:srgbClr val="242021"/>
                </a:solidFill>
                <a:effectLst/>
                <a:latin typeface="Times New Roman" panose="02020603050405020304" pitchFamily="18" charset="0"/>
                <a:cs typeface="Times New Roman" panose="02020603050405020304" pitchFamily="18" charset="0"/>
              </a:rPr>
              <a:t>stencil test</a:t>
            </a:r>
            <a:r>
              <a:rPr lang="en-US" b="0" i="0" dirty="0">
                <a:solidFill>
                  <a:srgbClr val="242021"/>
                </a:solidFill>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6FFBE78-176C-4DCC-9931-B08383EAB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918" y="3611930"/>
            <a:ext cx="4453239" cy="3114999"/>
          </a:xfrm>
          <a:prstGeom prst="rect">
            <a:avLst/>
          </a:prstGeom>
        </p:spPr>
      </p:pic>
    </p:spTree>
    <p:extLst>
      <p:ext uri="{BB962C8B-B14F-4D97-AF65-F5344CB8AC3E}">
        <p14:creationId xmlns:p14="http://schemas.microsoft.com/office/powerpoint/2010/main" val="3667774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621A6-D7EB-41BE-B81E-E53E2C7C7A9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Graphics Processors</a:t>
            </a:r>
            <a:endParaRPr lang="en-US" dirty="0"/>
          </a:p>
        </p:txBody>
      </p:sp>
      <p:sp>
        <p:nvSpPr>
          <p:cNvPr id="3" name="Content Placeholder 2">
            <a:extLst>
              <a:ext uri="{FF2B5EF4-FFF2-40B4-BE49-F238E27FC236}">
                <a16:creationId xmlns:a16="http://schemas.microsoft.com/office/drawing/2014/main" id="{86A06DE4-4A41-4C42-901E-295AC2106F3D}"/>
              </a:ext>
            </a:extLst>
          </p:cNvPr>
          <p:cNvSpPr>
            <a:spLocks noGrp="1"/>
          </p:cNvSpPr>
          <p:nvPr>
            <p:ph idx="1"/>
          </p:nvPr>
        </p:nvSpPr>
        <p:spPr/>
        <p:txBody>
          <a:bodyPr>
            <a:norm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For the vast majority of 3D rendering applications, the usage of VRAM is dominated by </a:t>
            </a:r>
            <a:r>
              <a:rPr lang="en-US" b="0" i="1" dirty="0">
                <a:solidFill>
                  <a:srgbClr val="242021"/>
                </a:solidFill>
                <a:effectLst/>
                <a:latin typeface="Times New Roman" panose="02020603050405020304" pitchFamily="18" charset="0"/>
                <a:cs typeface="Times New Roman" panose="02020603050405020304" pitchFamily="18" charset="0"/>
              </a:rPr>
              <a:t>texture maps</a:t>
            </a:r>
            <a:r>
              <a:rPr lang="en-US" b="0" i="0" dirty="0">
                <a:solidFill>
                  <a:srgbClr val="242021"/>
                </a:solidFill>
                <a:effectLst/>
                <a:latin typeface="Times New Roman" panose="02020603050405020304" pitchFamily="18" charset="0"/>
                <a:cs typeface="Times New Roman" panose="02020603050405020304" pitchFamily="18" charset="0"/>
              </a:rPr>
              <a:t>. Texture maps are images that are applied to the surface of an object to give it greater visual detail. In advanced rendering applications, </a:t>
            </a:r>
            <a:r>
              <a:rPr lang="en-US" b="1" i="0" dirty="0">
                <a:solidFill>
                  <a:srgbClr val="242021"/>
                </a:solidFill>
                <a:effectLst/>
                <a:latin typeface="Times New Roman" panose="02020603050405020304" pitchFamily="18" charset="0"/>
                <a:cs typeface="Times New Roman" panose="02020603050405020304" pitchFamily="18" charset="0"/>
              </a:rPr>
              <a:t>texture maps may contain information other than a simple pixel image</a:t>
            </a:r>
            <a:r>
              <a:rPr lang="en-US" b="0" i="0" dirty="0">
                <a:solidFill>
                  <a:srgbClr val="242021"/>
                </a:solidFill>
                <a:effectLst/>
                <a:latin typeface="Times New Roman" panose="02020603050405020304" pitchFamily="18" charset="0"/>
                <a:cs typeface="Times New Roman" panose="02020603050405020304" pitchFamily="18" charset="0"/>
              </a:rPr>
              <a:t>. </a:t>
            </a:r>
          </a:p>
          <a:p>
            <a:pPr algn="just"/>
            <a:r>
              <a:rPr lang="en-US" b="0" i="0" dirty="0">
                <a:solidFill>
                  <a:srgbClr val="242021"/>
                </a:solidFill>
                <a:effectLst/>
                <a:latin typeface="Times New Roman" panose="02020603050405020304" pitchFamily="18" charset="0"/>
                <a:cs typeface="Times New Roman" panose="02020603050405020304" pitchFamily="18" charset="0"/>
              </a:rPr>
              <a:t>For instance, a </a:t>
            </a:r>
            <a:r>
              <a:rPr lang="en-US" b="0" i="1" dirty="0">
                <a:solidFill>
                  <a:srgbClr val="242021"/>
                </a:solidFill>
                <a:effectLst/>
                <a:latin typeface="Times New Roman" panose="02020603050405020304" pitchFamily="18" charset="0"/>
                <a:cs typeface="Times New Roman" panose="02020603050405020304" pitchFamily="18" charset="0"/>
              </a:rPr>
              <a:t>bump map </a:t>
            </a:r>
            <a:r>
              <a:rPr lang="en-US" b="0" i="0" dirty="0">
                <a:solidFill>
                  <a:srgbClr val="242021"/>
                </a:solidFill>
                <a:effectLst/>
                <a:latin typeface="Times New Roman" panose="02020603050405020304" pitchFamily="18" charset="0"/>
                <a:cs typeface="Times New Roman" panose="02020603050405020304" pitchFamily="18" charset="0"/>
              </a:rPr>
              <a:t>contains vectors that represent varying slopes at different locations on an object’s surface.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026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14BE-1F98-4930-9C32-37C4E9320F1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D5E6971-3AAB-4043-84F0-F358FF4968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9821"/>
            <a:ext cx="3476348" cy="3476348"/>
          </a:xfrm>
        </p:spPr>
      </p:pic>
      <p:pic>
        <p:nvPicPr>
          <p:cNvPr id="7" name="Picture 6">
            <a:extLst>
              <a:ext uri="{FF2B5EF4-FFF2-40B4-BE49-F238E27FC236}">
                <a16:creationId xmlns:a16="http://schemas.microsoft.com/office/drawing/2014/main" id="{02D5A560-0632-471D-9669-C90A54222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471" y="1899821"/>
            <a:ext cx="5035612" cy="3696901"/>
          </a:xfrm>
          <a:prstGeom prst="rect">
            <a:avLst/>
          </a:prstGeom>
        </p:spPr>
      </p:pic>
      <p:sp>
        <p:nvSpPr>
          <p:cNvPr id="9" name="TextBox 8">
            <a:extLst>
              <a:ext uri="{FF2B5EF4-FFF2-40B4-BE49-F238E27FC236}">
                <a16:creationId xmlns:a16="http://schemas.microsoft.com/office/drawing/2014/main" id="{33856FE9-5E6C-4D3D-AC4F-1815D73AE09C}"/>
              </a:ext>
            </a:extLst>
          </p:cNvPr>
          <p:cNvSpPr txBox="1"/>
          <p:nvPr/>
        </p:nvSpPr>
        <p:spPr>
          <a:xfrm>
            <a:off x="6490471" y="6007509"/>
            <a:ext cx="6094520" cy="369332"/>
          </a:xfrm>
          <a:prstGeom prst="rect">
            <a:avLst/>
          </a:prstGeom>
          <a:noFill/>
        </p:spPr>
        <p:txBody>
          <a:bodyPr wrap="square">
            <a:spAutoFit/>
          </a:bodyPr>
          <a:lstStyle/>
          <a:p>
            <a:r>
              <a:rPr lang="en-US" dirty="0"/>
              <a:t>1: 3D model without textures 2: Same model with textures</a:t>
            </a:r>
          </a:p>
        </p:txBody>
      </p:sp>
      <p:sp>
        <p:nvSpPr>
          <p:cNvPr id="11" name="TextBox 10">
            <a:extLst>
              <a:ext uri="{FF2B5EF4-FFF2-40B4-BE49-F238E27FC236}">
                <a16:creationId xmlns:a16="http://schemas.microsoft.com/office/drawing/2014/main" id="{640C4ED4-7335-4913-9A34-84C4655A55EA}"/>
              </a:ext>
            </a:extLst>
          </p:cNvPr>
          <p:cNvSpPr txBox="1"/>
          <p:nvPr/>
        </p:nvSpPr>
        <p:spPr>
          <a:xfrm>
            <a:off x="196203" y="5621189"/>
            <a:ext cx="6294268" cy="369332"/>
          </a:xfrm>
          <a:prstGeom prst="rect">
            <a:avLst/>
          </a:prstGeom>
          <a:noFill/>
        </p:spPr>
        <p:txBody>
          <a:bodyPr wrap="square">
            <a:spAutoFit/>
          </a:bodyPr>
          <a:lstStyle/>
          <a:p>
            <a:r>
              <a:rPr lang="en-US" dirty="0"/>
              <a:t>Mapping a two-dimensional texture onto a 3D model</a:t>
            </a:r>
          </a:p>
        </p:txBody>
      </p:sp>
    </p:spTree>
    <p:extLst>
      <p:ext uri="{BB962C8B-B14F-4D97-AF65-F5344CB8AC3E}">
        <p14:creationId xmlns:p14="http://schemas.microsoft.com/office/powerpoint/2010/main" val="103787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F7C8-A0B2-49B0-B3C1-8B7385E0D1C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Graphics Processors</a:t>
            </a:r>
            <a:endParaRPr lang="en-US" dirty="0"/>
          </a:p>
        </p:txBody>
      </p:sp>
      <p:sp>
        <p:nvSpPr>
          <p:cNvPr id="3" name="Content Placeholder 2">
            <a:extLst>
              <a:ext uri="{FF2B5EF4-FFF2-40B4-BE49-F238E27FC236}">
                <a16:creationId xmlns:a16="http://schemas.microsoft.com/office/drawing/2014/main" id="{E15393A7-1514-42B5-9DAF-39A12EA8EB2A}"/>
              </a:ext>
            </a:extLst>
          </p:cNvPr>
          <p:cNvSpPr>
            <a:spLocks noGrp="1"/>
          </p:cNvSpPr>
          <p:nvPr>
            <p:ph idx="1"/>
          </p:nvPr>
        </p:nvSpPr>
        <p:spPr/>
        <p:txBody>
          <a:bodyPr/>
          <a:lstStyle/>
          <a:p>
            <a:pPr algn="just"/>
            <a:r>
              <a:rPr lang="en-US" i="1" dirty="0">
                <a:latin typeface="Times New Roman" panose="02020603050405020304" pitchFamily="18" charset="0"/>
                <a:cs typeface="Times New Roman" panose="02020603050405020304" pitchFamily="18" charset="0"/>
              </a:rPr>
              <a:t>Bump mapping </a:t>
            </a:r>
            <a:r>
              <a:rPr lang="en-US" dirty="0">
                <a:latin typeface="Times New Roman" panose="02020603050405020304" pitchFamily="18" charset="0"/>
                <a:cs typeface="Times New Roman" panose="02020603050405020304" pitchFamily="18" charset="0"/>
              </a:rPr>
              <a:t>is a texture mapping technique in computer graphics for simulating </a:t>
            </a:r>
            <a:r>
              <a:rPr lang="en-US" b="1" dirty="0">
                <a:latin typeface="Times New Roman" panose="02020603050405020304" pitchFamily="18" charset="0"/>
                <a:cs typeface="Times New Roman" panose="02020603050405020304" pitchFamily="18" charset="0"/>
              </a:rPr>
              <a:t>bumps and wrinkles </a:t>
            </a:r>
            <a:r>
              <a:rPr lang="en-US" dirty="0">
                <a:latin typeface="Times New Roman" panose="02020603050405020304" pitchFamily="18" charset="0"/>
                <a:cs typeface="Times New Roman" panose="02020603050405020304" pitchFamily="18" charset="0"/>
              </a:rPr>
              <a:t>on the surface of an object </a:t>
            </a:r>
            <a:r>
              <a:rPr lang="en-US" b="1" dirty="0">
                <a:latin typeface="Times New Roman" panose="02020603050405020304" pitchFamily="18" charset="0"/>
                <a:cs typeface="Times New Roman" panose="02020603050405020304" pitchFamily="18" charset="0"/>
              </a:rPr>
              <a:t>without increasing the render time</a:t>
            </a:r>
            <a:r>
              <a:rPr lang="en-US" dirty="0">
                <a:latin typeface="Times New Roman" panose="02020603050405020304" pitchFamily="18" charset="0"/>
                <a:cs typeface="Times New Roman" panose="02020603050405020304" pitchFamily="18" charset="0"/>
              </a:rPr>
              <a:t>. This is achieved by perturbing the surface </a:t>
            </a:r>
            <a:r>
              <a:rPr lang="en-US" i="1" dirty="0" err="1">
                <a:latin typeface="Times New Roman" panose="02020603050405020304" pitchFamily="18" charset="0"/>
                <a:cs typeface="Times New Roman" panose="02020603050405020304" pitchFamily="18" charset="0"/>
              </a:rPr>
              <a:t>normals</a:t>
            </a:r>
            <a:r>
              <a:rPr lang="en-US" dirty="0">
                <a:latin typeface="Times New Roman" panose="02020603050405020304" pitchFamily="18" charset="0"/>
                <a:cs typeface="Times New Roman" panose="02020603050405020304" pitchFamily="18" charset="0"/>
              </a:rPr>
              <a:t> of the object and using the perturbed normal during lighting calculations. The result is an apparently bumpy surface rather than a smooth surface, although the surface of the underlying object is not changed. </a:t>
            </a:r>
          </a:p>
          <a:p>
            <a:pPr algn="just"/>
            <a:r>
              <a:rPr lang="en-US" b="1" dirty="0"/>
              <a:t>A normal is the direction that a surface is facing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87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7491E-3F1C-486A-92A5-AF0C094CB00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117ED15-E855-4BAE-AD95-A65B02248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773" y="1187778"/>
            <a:ext cx="8644871" cy="2903455"/>
          </a:xfrm>
        </p:spPr>
      </p:pic>
      <p:sp>
        <p:nvSpPr>
          <p:cNvPr id="9" name="TextBox 8">
            <a:extLst>
              <a:ext uri="{FF2B5EF4-FFF2-40B4-BE49-F238E27FC236}">
                <a16:creationId xmlns:a16="http://schemas.microsoft.com/office/drawing/2014/main" id="{6D939638-D086-443F-A10F-5CA4E79BF13D}"/>
              </a:ext>
            </a:extLst>
          </p:cNvPr>
          <p:cNvSpPr txBox="1"/>
          <p:nvPr/>
        </p:nvSpPr>
        <p:spPr>
          <a:xfrm>
            <a:off x="1027523" y="4401846"/>
            <a:ext cx="10124386" cy="1446550"/>
          </a:xfrm>
          <a:prstGeom prst="rect">
            <a:avLst/>
          </a:prstGeom>
          <a:noFill/>
        </p:spPr>
        <p:txBody>
          <a:bodyPr wrap="square">
            <a:spAutoFit/>
          </a:bodyPr>
          <a:lstStyle/>
          <a:p>
            <a:pPr algn="just"/>
            <a:r>
              <a:rPr lang="en-US" sz="2200" dirty="0">
                <a:latin typeface="Times New Roman" panose="02020603050405020304" pitchFamily="18" charset="0"/>
                <a:cs typeface="Times New Roman" panose="02020603050405020304" pitchFamily="18" charset="0"/>
              </a:rPr>
              <a:t>A sphere without bump mapping (left). A bump map to be applied to the sphere (middle). The sphere with the bump map applied (right) appears to have a mottled surface resembling an orange. Bump maps achieve this effect by changing how an illuminated surface reacts to light, without modifying the size or shape of the surface.</a:t>
            </a:r>
          </a:p>
        </p:txBody>
      </p:sp>
    </p:spTree>
    <p:extLst>
      <p:ext uri="{BB962C8B-B14F-4D97-AF65-F5344CB8AC3E}">
        <p14:creationId xmlns:p14="http://schemas.microsoft.com/office/powerpoint/2010/main" val="4195379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786CF-DFE3-4570-8107-3B196C9D9C9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2EDDAD-18BA-403F-B45B-06F40DD4FED7}"/>
              </a:ext>
            </a:extLst>
          </p:cNvPr>
          <p:cNvPicPr>
            <a:picLocks noGrp="1" noChangeAspect="1"/>
          </p:cNvPicPr>
          <p:nvPr>
            <p:ph idx="1"/>
          </p:nvPr>
        </p:nvPicPr>
        <p:blipFill>
          <a:blip r:embed="rId2"/>
          <a:stretch>
            <a:fillRect/>
          </a:stretch>
        </p:blipFill>
        <p:spPr>
          <a:xfrm>
            <a:off x="717831" y="1909600"/>
            <a:ext cx="5885757" cy="4351338"/>
          </a:xfrm>
        </p:spPr>
      </p:pic>
      <p:pic>
        <p:nvPicPr>
          <p:cNvPr id="7" name="Picture 6">
            <a:extLst>
              <a:ext uri="{FF2B5EF4-FFF2-40B4-BE49-F238E27FC236}">
                <a16:creationId xmlns:a16="http://schemas.microsoft.com/office/drawing/2014/main" id="{EF3D161B-7D46-40CA-8157-DC3B46EF3D3D}"/>
              </a:ext>
            </a:extLst>
          </p:cNvPr>
          <p:cNvPicPr>
            <a:picLocks noChangeAspect="1"/>
          </p:cNvPicPr>
          <p:nvPr/>
        </p:nvPicPr>
        <p:blipFill rotWithShape="1">
          <a:blip r:embed="rId3"/>
          <a:srcRect l="28852" t="14422" r="31888" b="27482"/>
          <a:stretch/>
        </p:blipFill>
        <p:spPr>
          <a:xfrm>
            <a:off x="6603588" y="1909600"/>
            <a:ext cx="5227720" cy="4351338"/>
          </a:xfrm>
          <a:prstGeom prst="rect">
            <a:avLst/>
          </a:prstGeom>
        </p:spPr>
      </p:pic>
    </p:spTree>
    <p:extLst>
      <p:ext uri="{BB962C8B-B14F-4D97-AF65-F5344CB8AC3E}">
        <p14:creationId xmlns:p14="http://schemas.microsoft.com/office/powerpoint/2010/main" val="54197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05EE-2E16-4A72-BBBD-869E525DD20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206618F-9468-46C2-B350-37F79FE174D7}"/>
              </a:ext>
            </a:extLst>
          </p:cNvPr>
          <p:cNvPicPr>
            <a:picLocks noGrp="1" noChangeAspect="1"/>
          </p:cNvPicPr>
          <p:nvPr>
            <p:ph idx="1"/>
          </p:nvPr>
        </p:nvPicPr>
        <p:blipFill>
          <a:blip r:embed="rId2"/>
          <a:stretch>
            <a:fillRect/>
          </a:stretch>
        </p:blipFill>
        <p:spPr>
          <a:xfrm>
            <a:off x="2483658" y="167934"/>
            <a:ext cx="7891983" cy="6522131"/>
          </a:xfrm>
          <a:prstGeom prst="rect">
            <a:avLst/>
          </a:prstGeom>
        </p:spPr>
      </p:pic>
    </p:spTree>
    <p:extLst>
      <p:ext uri="{BB962C8B-B14F-4D97-AF65-F5344CB8AC3E}">
        <p14:creationId xmlns:p14="http://schemas.microsoft.com/office/powerpoint/2010/main" val="311799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1872-2B3C-4CE9-8B0B-18CE83F3A6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Vertex Transformation</a:t>
            </a:r>
          </a:p>
        </p:txBody>
      </p:sp>
      <p:sp>
        <p:nvSpPr>
          <p:cNvPr id="3" name="Content Placeholder 2">
            <a:extLst>
              <a:ext uri="{FF2B5EF4-FFF2-40B4-BE49-F238E27FC236}">
                <a16:creationId xmlns:a16="http://schemas.microsoft.com/office/drawing/2014/main" id="{DF14BE41-24D4-46CC-B46C-F15874B41F46}"/>
              </a:ext>
            </a:extLst>
          </p:cNvPr>
          <p:cNvSpPr>
            <a:spLocks noGrp="1"/>
          </p:cNvSpPr>
          <p:nvPr>
            <p:ph idx="1"/>
          </p:nvPr>
        </p:nvSpPr>
        <p:spPr>
          <a:xfrm>
            <a:off x="518474" y="1825624"/>
            <a:ext cx="5863472" cy="4594029"/>
          </a:xfrm>
        </p:spPr>
        <p:txBody>
          <a:bodyPr>
            <a:norm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Geometrical data is passed to the graphics hardware in the context of a three dimensional space. </a:t>
            </a:r>
            <a:r>
              <a:rPr lang="en-US" b="0" i="1" dirty="0">
                <a:solidFill>
                  <a:srgbClr val="242021"/>
                </a:solidFill>
                <a:effectLst/>
                <a:latin typeface="Times New Roman" panose="02020603050405020304" pitchFamily="18" charset="0"/>
                <a:cs typeface="Times New Roman" panose="02020603050405020304" pitchFamily="18" charset="0"/>
              </a:rPr>
              <a:t>One of the jobs performed by the graphics hardware is to</a:t>
            </a:r>
            <a:r>
              <a:rPr lang="en-US" i="1" dirty="0">
                <a:latin typeface="Times New Roman" panose="02020603050405020304" pitchFamily="18" charset="0"/>
                <a:cs typeface="Times New Roman" panose="02020603050405020304" pitchFamily="18" charset="0"/>
              </a:rPr>
              <a:t> </a:t>
            </a:r>
            <a:r>
              <a:rPr lang="en-US" b="0" i="1" dirty="0">
                <a:solidFill>
                  <a:srgbClr val="242021"/>
                </a:solidFill>
                <a:effectLst/>
                <a:latin typeface="Times New Roman" panose="02020603050405020304" pitchFamily="18" charset="0"/>
                <a:cs typeface="Times New Roman" panose="02020603050405020304" pitchFamily="18" charset="0"/>
              </a:rPr>
              <a:t>transform this data into geometry that can be drawn into a two-dimensional viewport</a:t>
            </a:r>
            <a:r>
              <a:rPr lang="en-US" b="0" i="0" dirty="0">
                <a:solidFill>
                  <a:srgbClr val="242021"/>
                </a:solidFill>
                <a:effectLst/>
                <a:latin typeface="Times New Roman" panose="02020603050405020304" pitchFamily="18" charset="0"/>
                <a:cs typeface="Times New Roman" panose="02020603050405020304" pitchFamily="18" charset="0"/>
              </a:rPr>
              <a:t>. There are several different </a:t>
            </a:r>
            <a:r>
              <a:rPr lang="en-US" b="1" i="0" dirty="0">
                <a:solidFill>
                  <a:srgbClr val="242021"/>
                </a:solidFill>
                <a:effectLst/>
                <a:latin typeface="Times New Roman" panose="02020603050405020304" pitchFamily="18" charset="0"/>
                <a:cs typeface="Times New Roman" panose="02020603050405020304" pitchFamily="18" charset="0"/>
              </a:rPr>
              <a:t>coordinate systems</a:t>
            </a:r>
            <a:r>
              <a:rPr lang="en-US" b="0" i="0" dirty="0">
                <a:solidFill>
                  <a:srgbClr val="242021"/>
                </a:solidFill>
                <a:effectLst/>
                <a:latin typeface="Times New Roman" panose="02020603050405020304" pitchFamily="18" charset="0"/>
                <a:cs typeface="Times New Roman" panose="02020603050405020304" pitchFamily="18" charset="0"/>
              </a:rPr>
              <a:t> associated with the rendering pipeline—their relationships are shown in Figure 1.3.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AD905A3-9BF3-4292-A1C6-4B8CF0D99644}"/>
              </a:ext>
            </a:extLst>
          </p:cNvPr>
          <p:cNvPicPr>
            <a:picLocks noChangeAspect="1"/>
          </p:cNvPicPr>
          <p:nvPr/>
        </p:nvPicPr>
        <p:blipFill rotWithShape="1">
          <a:blip r:embed="rId2"/>
          <a:srcRect r="3082"/>
          <a:stretch/>
        </p:blipFill>
        <p:spPr>
          <a:xfrm>
            <a:off x="6381946" y="1343529"/>
            <a:ext cx="5731497" cy="4321979"/>
          </a:xfrm>
          <a:prstGeom prst="rect">
            <a:avLst/>
          </a:prstGeom>
        </p:spPr>
      </p:pic>
    </p:spTree>
    <p:extLst>
      <p:ext uri="{BB962C8B-B14F-4D97-AF65-F5344CB8AC3E}">
        <p14:creationId xmlns:p14="http://schemas.microsoft.com/office/powerpoint/2010/main" val="1571193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D2E0-346E-49E0-A90B-CEC3BA67F0F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Graphics Processors</a:t>
            </a:r>
          </a:p>
        </p:txBody>
      </p:sp>
      <p:sp>
        <p:nvSpPr>
          <p:cNvPr id="3" name="Content Placeholder 2">
            <a:extLst>
              <a:ext uri="{FF2B5EF4-FFF2-40B4-BE49-F238E27FC236}">
                <a16:creationId xmlns:a16="http://schemas.microsoft.com/office/drawing/2014/main" id="{5C97CEE7-94D0-49F8-B794-78A901E7C420}"/>
              </a:ext>
            </a:extLst>
          </p:cNvPr>
          <p:cNvSpPr>
            <a:spLocks noGrp="1"/>
          </p:cNvSpPr>
          <p:nvPr>
            <p:ph idx="1"/>
          </p:nvPr>
        </p:nvSpPr>
        <p:spPr/>
        <p:txBody>
          <a:bodyPr>
            <a:norm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An application communicates with the GPU by sending commands to a rendering library, such as OpenGL, which in turn sends commands to a </a:t>
            </a:r>
            <a:r>
              <a:rPr lang="en-US" b="0" i="1" dirty="0">
                <a:solidFill>
                  <a:srgbClr val="242021"/>
                </a:solidFill>
                <a:effectLst/>
                <a:latin typeface="Times New Roman" panose="02020603050405020304" pitchFamily="18" charset="0"/>
                <a:cs typeface="Times New Roman" panose="02020603050405020304" pitchFamily="18" charset="0"/>
              </a:rPr>
              <a:t>driver </a:t>
            </a:r>
            <a:r>
              <a:rPr lang="en-US" b="0" i="0" dirty="0">
                <a:solidFill>
                  <a:srgbClr val="242021"/>
                </a:solidFill>
                <a:effectLst/>
                <a:latin typeface="Times New Roman" panose="02020603050405020304" pitchFamily="18" charset="0"/>
                <a:cs typeface="Times New Roman" panose="02020603050405020304" pitchFamily="18" charset="0"/>
              </a:rPr>
              <a:t>that knows how to speak to the GPU in its native language.</a:t>
            </a:r>
            <a:r>
              <a:rPr lang="en-US" dirty="0">
                <a:latin typeface="Times New Roman" panose="02020603050405020304" pitchFamily="18" charset="0"/>
                <a:cs typeface="Times New Roman" panose="02020603050405020304" pitchFamily="18" charset="0"/>
              </a:rPr>
              <a:t> </a:t>
            </a:r>
          </a:p>
          <a:p>
            <a:pPr algn="just"/>
            <a:r>
              <a:rPr lang="en-US" b="0" i="0" dirty="0">
                <a:solidFill>
                  <a:srgbClr val="242021"/>
                </a:solidFill>
                <a:effectLst/>
                <a:latin typeface="Times New Roman" panose="02020603050405020304" pitchFamily="18" charset="0"/>
                <a:cs typeface="Times New Roman" panose="02020603050405020304" pitchFamily="18" charset="0"/>
              </a:rPr>
              <a:t>A 3D graphics board has its own memory core, which is commonly called VRAM (</a:t>
            </a:r>
            <a:r>
              <a:rPr lang="en-US" b="0" i="1" dirty="0">
                <a:solidFill>
                  <a:srgbClr val="242021"/>
                </a:solidFill>
                <a:effectLst/>
                <a:latin typeface="Times New Roman" panose="02020603050405020304" pitchFamily="18" charset="0"/>
                <a:cs typeface="Times New Roman" panose="02020603050405020304" pitchFamily="18" charset="0"/>
              </a:rPr>
              <a:t>Video Random Access Memory</a:t>
            </a:r>
            <a:r>
              <a:rPr lang="en-US" b="0" i="0" dirty="0">
                <a:solidFill>
                  <a:srgbClr val="242021"/>
                </a:solidFill>
                <a:effectLst/>
                <a:latin typeface="Times New Roman" panose="02020603050405020304" pitchFamily="18" charset="0"/>
                <a:cs typeface="Times New Roman" panose="02020603050405020304" pitchFamily="18" charset="0"/>
              </a:rPr>
              <a:t>). The GPU may store any information in VRAM, but there are several types of data that can almost always be found in the graphics board’s memory when a 3D graphics application is running. </a:t>
            </a:r>
          </a:p>
          <a:p>
            <a:pPr marL="0" indent="0" algn="just">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3185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1872-2B3C-4CE9-8B0B-18CE83F3A6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Vertex Transformation</a:t>
            </a:r>
          </a:p>
        </p:txBody>
      </p:sp>
      <p:sp>
        <p:nvSpPr>
          <p:cNvPr id="3" name="Content Placeholder 2">
            <a:extLst>
              <a:ext uri="{FF2B5EF4-FFF2-40B4-BE49-F238E27FC236}">
                <a16:creationId xmlns:a16="http://schemas.microsoft.com/office/drawing/2014/main" id="{DF14BE41-24D4-46CC-B46C-F15874B41F46}"/>
              </a:ext>
            </a:extLst>
          </p:cNvPr>
          <p:cNvSpPr>
            <a:spLocks noGrp="1"/>
          </p:cNvSpPr>
          <p:nvPr>
            <p:ph idx="1"/>
          </p:nvPr>
        </p:nvSpPr>
        <p:spPr/>
        <p:txBody>
          <a:bodyPr>
            <a:no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The vertices of a model are typically stored in </a:t>
            </a:r>
            <a:r>
              <a:rPr lang="en-US" b="0" i="1" dirty="0">
                <a:solidFill>
                  <a:srgbClr val="242021"/>
                </a:solidFill>
                <a:effectLst/>
                <a:latin typeface="Times New Roman" panose="02020603050405020304" pitchFamily="18" charset="0"/>
                <a:cs typeface="Times New Roman" panose="02020603050405020304" pitchFamily="18" charset="0"/>
              </a:rPr>
              <a:t>object space</a:t>
            </a:r>
            <a:r>
              <a:rPr lang="en-US" b="0" i="0" dirty="0">
                <a:solidFill>
                  <a:srgbClr val="242021"/>
                </a:solidFill>
                <a:effectLst/>
                <a:latin typeface="Times New Roman" panose="02020603050405020304" pitchFamily="18" charset="0"/>
                <a:cs typeface="Times New Roman" panose="02020603050405020304" pitchFamily="18" charset="0"/>
              </a:rPr>
              <a:t>, a coordinate system that is local to the particular model and used only by that model. </a:t>
            </a:r>
          </a:p>
          <a:p>
            <a:pPr algn="just"/>
            <a:r>
              <a:rPr lang="en-US" b="0" i="0" dirty="0">
                <a:solidFill>
                  <a:srgbClr val="242021"/>
                </a:solidFill>
                <a:effectLst/>
                <a:latin typeface="Times New Roman" panose="02020603050405020304" pitchFamily="18" charset="0"/>
                <a:cs typeface="Times New Roman" panose="02020603050405020304" pitchFamily="18" charset="0"/>
              </a:rPr>
              <a:t>The position and orientation of each model are often stored in </a:t>
            </a:r>
            <a:r>
              <a:rPr lang="en-US" b="0" i="1" dirty="0">
                <a:solidFill>
                  <a:srgbClr val="242021"/>
                </a:solidFill>
                <a:effectLst/>
                <a:latin typeface="Times New Roman" panose="02020603050405020304" pitchFamily="18" charset="0"/>
                <a:cs typeface="Times New Roman" panose="02020603050405020304" pitchFamily="18" charset="0"/>
              </a:rPr>
              <a:t>world space</a:t>
            </a:r>
            <a:r>
              <a:rPr lang="en-US" b="0" i="0" dirty="0">
                <a:solidFill>
                  <a:srgbClr val="242021"/>
                </a:solidFill>
                <a:effectLst/>
                <a:latin typeface="Times New Roman" panose="02020603050405020304" pitchFamily="18" charset="0"/>
                <a:cs typeface="Times New Roman" panose="02020603050405020304" pitchFamily="18" charset="0"/>
              </a:rPr>
              <a:t>, a global coordinate system that ties all of the object spaces together. </a:t>
            </a:r>
          </a:p>
          <a:p>
            <a:pPr algn="just"/>
            <a:r>
              <a:rPr lang="en-US" b="0" i="0" dirty="0">
                <a:solidFill>
                  <a:srgbClr val="242021"/>
                </a:solidFill>
                <a:effectLst/>
                <a:latin typeface="Times New Roman" panose="02020603050405020304" pitchFamily="18" charset="0"/>
                <a:cs typeface="Times New Roman" panose="02020603050405020304" pitchFamily="18" charset="0"/>
              </a:rPr>
              <a:t>Before an object can be rendered, </a:t>
            </a:r>
            <a:r>
              <a:rPr lang="en-US" b="1" i="0" dirty="0">
                <a:solidFill>
                  <a:srgbClr val="242021"/>
                </a:solidFill>
                <a:effectLst/>
                <a:latin typeface="Times New Roman" panose="02020603050405020304" pitchFamily="18" charset="0"/>
                <a:cs typeface="Times New Roman" panose="02020603050405020304" pitchFamily="18" charset="0"/>
              </a:rPr>
              <a:t>its vertices must be transformed</a:t>
            </a:r>
            <a:r>
              <a:rPr lang="en-US" b="0" i="0" dirty="0">
                <a:solidFill>
                  <a:srgbClr val="242021"/>
                </a:solidFill>
                <a:effectLst/>
                <a:latin typeface="Times New Roman" panose="02020603050405020304" pitchFamily="18" charset="0"/>
                <a:cs typeface="Times New Roman" panose="02020603050405020304" pitchFamily="18" charset="0"/>
              </a:rPr>
              <a:t> into </a:t>
            </a:r>
            <a:r>
              <a:rPr lang="en-US" b="0" i="1" dirty="0">
                <a:solidFill>
                  <a:srgbClr val="242021"/>
                </a:solidFill>
                <a:effectLst/>
                <a:latin typeface="Times New Roman" panose="02020603050405020304" pitchFamily="18" charset="0"/>
                <a:cs typeface="Times New Roman" panose="02020603050405020304" pitchFamily="18" charset="0"/>
              </a:rPr>
              <a:t>camera space </a:t>
            </a:r>
            <a:r>
              <a:rPr lang="en-US" b="0" i="0" dirty="0">
                <a:solidFill>
                  <a:srgbClr val="242021"/>
                </a:solidFill>
                <a:effectLst/>
                <a:latin typeface="Times New Roman" panose="02020603050405020304" pitchFamily="18" charset="0"/>
                <a:cs typeface="Times New Roman" panose="02020603050405020304" pitchFamily="18" charset="0"/>
              </a:rPr>
              <a:t>(also called </a:t>
            </a:r>
            <a:r>
              <a:rPr lang="en-US" b="0" i="1" dirty="0">
                <a:solidFill>
                  <a:srgbClr val="242021"/>
                </a:solidFill>
                <a:effectLst/>
                <a:latin typeface="Times New Roman" panose="02020603050405020304" pitchFamily="18" charset="0"/>
                <a:cs typeface="Times New Roman" panose="02020603050405020304" pitchFamily="18" charset="0"/>
              </a:rPr>
              <a:t>eye space</a:t>
            </a:r>
            <a:r>
              <a:rPr lang="en-US" b="0" i="0" dirty="0">
                <a:solidFill>
                  <a:srgbClr val="242021"/>
                </a:solidFill>
                <a:effectLst/>
                <a:latin typeface="Times New Roman" panose="02020603050405020304" pitchFamily="18" charset="0"/>
                <a:cs typeface="Times New Roman" panose="02020603050405020304" pitchFamily="18" charset="0"/>
              </a:rPr>
              <a:t>), the space in which the </a:t>
            </a:r>
            <a:r>
              <a:rPr lang="en-US" b="0" i="1" dirty="0">
                <a:solidFill>
                  <a:srgbClr val="242021"/>
                </a:solidFill>
                <a:effectLst/>
                <a:latin typeface="Times New Roman" panose="02020603050405020304" pitchFamily="18" charset="0"/>
                <a:cs typeface="Times New Roman" panose="02020603050405020304" pitchFamily="18" charset="0"/>
              </a:rPr>
              <a:t>x </a:t>
            </a:r>
            <a:r>
              <a:rPr lang="en-US" b="0" i="0" dirty="0">
                <a:solidFill>
                  <a:srgbClr val="242021"/>
                </a:solidFill>
                <a:effectLst/>
                <a:latin typeface="Times New Roman" panose="02020603050405020304" pitchFamily="18" charset="0"/>
                <a:cs typeface="Times New Roman" panose="02020603050405020304" pitchFamily="18" charset="0"/>
              </a:rPr>
              <a:t>and </a:t>
            </a:r>
            <a:r>
              <a:rPr lang="en-US" b="0" i="1" dirty="0">
                <a:solidFill>
                  <a:srgbClr val="242021"/>
                </a:solidFill>
                <a:effectLst/>
                <a:latin typeface="Times New Roman" panose="02020603050405020304" pitchFamily="18" charset="0"/>
                <a:cs typeface="Times New Roman" panose="02020603050405020304" pitchFamily="18" charset="0"/>
              </a:rPr>
              <a:t>y </a:t>
            </a:r>
            <a:r>
              <a:rPr lang="en-US" b="0" i="0" dirty="0">
                <a:solidFill>
                  <a:srgbClr val="242021"/>
                </a:solidFill>
                <a:effectLst/>
                <a:latin typeface="Times New Roman" panose="02020603050405020304" pitchFamily="18" charset="0"/>
                <a:cs typeface="Times New Roman" panose="02020603050405020304" pitchFamily="18" charset="0"/>
              </a:rPr>
              <a:t>axes are aligned to the display and the </a:t>
            </a:r>
            <a:r>
              <a:rPr lang="en-US" b="0" i="1" dirty="0">
                <a:solidFill>
                  <a:srgbClr val="242021"/>
                </a:solidFill>
                <a:effectLst/>
                <a:latin typeface="Times New Roman" panose="02020603050405020304" pitchFamily="18" charset="0"/>
                <a:cs typeface="Times New Roman" panose="02020603050405020304" pitchFamily="18" charset="0"/>
              </a:rPr>
              <a:t>z </a:t>
            </a:r>
            <a:r>
              <a:rPr lang="en-US" b="0" i="0" dirty="0">
                <a:solidFill>
                  <a:srgbClr val="242021"/>
                </a:solidFill>
                <a:effectLst/>
                <a:latin typeface="Times New Roman" panose="02020603050405020304" pitchFamily="18" charset="0"/>
                <a:cs typeface="Times New Roman" panose="02020603050405020304" pitchFamily="18" charset="0"/>
              </a:rPr>
              <a:t>axis is parallel to the viewing direction. </a:t>
            </a:r>
          </a:p>
        </p:txBody>
      </p:sp>
    </p:spTree>
    <p:extLst>
      <p:ext uri="{BB962C8B-B14F-4D97-AF65-F5344CB8AC3E}">
        <p14:creationId xmlns:p14="http://schemas.microsoft.com/office/powerpoint/2010/main" val="4118824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1872-2B3C-4CE9-8B0B-18CE83F3A6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Vertex Transformation</a:t>
            </a:r>
          </a:p>
        </p:txBody>
      </p:sp>
      <p:sp>
        <p:nvSpPr>
          <p:cNvPr id="3" name="Content Placeholder 2">
            <a:extLst>
              <a:ext uri="{FF2B5EF4-FFF2-40B4-BE49-F238E27FC236}">
                <a16:creationId xmlns:a16="http://schemas.microsoft.com/office/drawing/2014/main" id="{DF14BE41-24D4-46CC-B46C-F15874B41F46}"/>
              </a:ext>
            </a:extLst>
          </p:cNvPr>
          <p:cNvSpPr>
            <a:spLocks noGrp="1"/>
          </p:cNvSpPr>
          <p:nvPr>
            <p:ph idx="1"/>
          </p:nvPr>
        </p:nvSpPr>
        <p:spPr/>
        <p:txBody>
          <a:bodyPr>
            <a:no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It is possible to transform vertices from object space directly into camera space by concatenating the matrices representing the transformations from object space to world space and from world space to camera space. The product of these transformations is called the </a:t>
            </a:r>
            <a:r>
              <a:rPr lang="en-US" b="0" i="1" dirty="0">
                <a:solidFill>
                  <a:srgbClr val="242021"/>
                </a:solidFill>
                <a:effectLst/>
                <a:latin typeface="Times New Roman" panose="02020603050405020304" pitchFamily="18" charset="0"/>
                <a:cs typeface="Times New Roman" panose="02020603050405020304" pitchFamily="18" charset="0"/>
              </a:rPr>
              <a:t>model-view </a:t>
            </a:r>
            <a:r>
              <a:rPr lang="en-US" b="0" i="0" dirty="0">
                <a:solidFill>
                  <a:srgbClr val="242021"/>
                </a:solidFill>
                <a:effectLst/>
                <a:latin typeface="Times New Roman" panose="02020603050405020304" pitchFamily="18" charset="0"/>
                <a:cs typeface="Times New Roman" panose="02020603050405020304" pitchFamily="18" charset="0"/>
              </a:rPr>
              <a:t>transformation.</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3024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5912-A58C-493B-BB0E-D73ED9DC7A2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Vertex Transformation</a:t>
            </a:r>
            <a:endParaRPr lang="en-US" dirty="0"/>
          </a:p>
        </p:txBody>
      </p:sp>
      <p:sp>
        <p:nvSpPr>
          <p:cNvPr id="3" name="Content Placeholder 2">
            <a:extLst>
              <a:ext uri="{FF2B5EF4-FFF2-40B4-BE49-F238E27FC236}">
                <a16:creationId xmlns:a16="http://schemas.microsoft.com/office/drawing/2014/main" id="{4D0F2FB0-F61D-4619-9324-7D4A0781C6FF}"/>
              </a:ext>
            </a:extLst>
          </p:cNvPr>
          <p:cNvSpPr>
            <a:spLocks noGrp="1"/>
          </p:cNvSpPr>
          <p:nvPr>
            <p:ph idx="1"/>
          </p:nvPr>
        </p:nvSpPr>
        <p:spPr/>
        <p:txBody>
          <a:bodyPr>
            <a:norm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Once a model’s vertices have been transformed into camera space, they undergo a </a:t>
            </a:r>
            <a:r>
              <a:rPr lang="en-US" sz="2400" b="0" i="1" dirty="0">
                <a:solidFill>
                  <a:srgbClr val="242021"/>
                </a:solidFill>
                <a:effectLst/>
                <a:latin typeface="Times New Roman" panose="02020603050405020304" pitchFamily="18" charset="0"/>
                <a:cs typeface="Times New Roman" panose="02020603050405020304" pitchFamily="18" charset="0"/>
              </a:rPr>
              <a:t>projection </a:t>
            </a:r>
            <a:r>
              <a:rPr lang="en-US" sz="2400" b="0" i="0" dirty="0">
                <a:solidFill>
                  <a:srgbClr val="242021"/>
                </a:solidFill>
                <a:effectLst/>
                <a:latin typeface="Times New Roman" panose="02020603050405020304" pitchFamily="18" charset="0"/>
                <a:cs typeface="Times New Roman" panose="02020603050405020304" pitchFamily="18" charset="0"/>
              </a:rPr>
              <a:t>transformation that has the effect of applying perspective so that geometry becomes smaller as the distance from the camera increases. </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The projection is performed in four dimensional </a:t>
            </a:r>
            <a:r>
              <a:rPr lang="en-US" sz="2400" b="0" i="1" dirty="0">
                <a:solidFill>
                  <a:srgbClr val="242021"/>
                </a:solidFill>
                <a:effectLst/>
                <a:latin typeface="Times New Roman" panose="02020603050405020304" pitchFamily="18" charset="0"/>
                <a:cs typeface="Times New Roman" panose="02020603050405020304" pitchFamily="18" charset="0"/>
              </a:rPr>
              <a:t>homogeneous coordinates</a:t>
            </a:r>
            <a:r>
              <a:rPr lang="en-US" sz="2400" b="0" i="0" dirty="0">
                <a:solidFill>
                  <a:srgbClr val="242021"/>
                </a:solidFill>
                <a:effectLst/>
                <a:latin typeface="Times New Roman" panose="02020603050405020304" pitchFamily="18" charset="0"/>
                <a:cs typeface="Times New Roman" panose="02020603050405020304" pitchFamily="18" charset="0"/>
              </a:rPr>
              <a:t>, and the space in which the vertices exist after projection is called </a:t>
            </a:r>
            <a:r>
              <a:rPr lang="en-US" sz="2400" b="0" i="1" dirty="0">
                <a:solidFill>
                  <a:srgbClr val="242021"/>
                </a:solidFill>
                <a:effectLst/>
                <a:latin typeface="Times New Roman" panose="02020603050405020304" pitchFamily="18" charset="0"/>
                <a:cs typeface="Times New Roman" panose="02020603050405020304" pitchFamily="18" charset="0"/>
              </a:rPr>
              <a:t>homogeneous clip space</a:t>
            </a:r>
            <a:r>
              <a:rPr lang="en-US" sz="2400" b="0" i="0" dirty="0">
                <a:solidFill>
                  <a:srgbClr val="242021"/>
                </a:solidFill>
                <a:effectLst/>
                <a:latin typeface="Times New Roman" panose="02020603050405020304" pitchFamily="18" charset="0"/>
                <a:cs typeface="Times New Roman" panose="02020603050405020304" pitchFamily="18" charset="0"/>
              </a:rPr>
              <a:t>. </a:t>
            </a:r>
            <a:endParaRPr lang="ar-EG" sz="2400" b="0" i="0" dirty="0">
              <a:solidFill>
                <a:srgbClr val="242021"/>
              </a:solidFill>
              <a:effectLst/>
              <a:latin typeface="Times New Roman" panose="02020603050405020304" pitchFamily="18" charset="0"/>
              <a:cs typeface="Times New Roman" panose="02020603050405020304" pitchFamily="18" charset="0"/>
            </a:endParaRPr>
          </a:p>
          <a:p>
            <a:pPr algn="just"/>
            <a:r>
              <a:rPr lang="en-US" sz="2400" b="0" i="0" dirty="0">
                <a:solidFill>
                  <a:srgbClr val="242021"/>
                </a:solidFill>
                <a:effectLst/>
                <a:latin typeface="Times New Roman" panose="02020603050405020304" pitchFamily="18" charset="0"/>
                <a:cs typeface="Times New Roman" panose="02020603050405020304" pitchFamily="18" charset="0"/>
              </a:rPr>
              <a:t>Homogeneous clip space is so named because it is in this space that graphics primitives are </a:t>
            </a:r>
            <a:r>
              <a:rPr lang="en-US" sz="2400" b="1" i="0" dirty="0">
                <a:solidFill>
                  <a:srgbClr val="242021"/>
                </a:solidFill>
                <a:effectLst/>
                <a:latin typeface="Times New Roman" panose="02020603050405020304" pitchFamily="18" charset="0"/>
                <a:cs typeface="Times New Roman" panose="02020603050405020304" pitchFamily="18" charset="0"/>
              </a:rPr>
              <a:t>clipped to the boundaries of the visible region of the scene</a:t>
            </a:r>
            <a:r>
              <a:rPr lang="en-US" sz="2400" b="0" i="0" dirty="0">
                <a:solidFill>
                  <a:srgbClr val="242021"/>
                </a:solidFill>
                <a:effectLst/>
                <a:latin typeface="Times New Roman" panose="02020603050405020304" pitchFamily="18" charset="0"/>
                <a:cs typeface="Times New Roman" panose="02020603050405020304" pitchFamily="18" charset="0"/>
              </a:rPr>
              <a:t>, ensuring that no attempt is made to render any part of a primitive that falls outside the viewport.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793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5912-A58C-493B-BB0E-D73ED9DC7A2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Vertex Transformation</a:t>
            </a:r>
            <a:endParaRPr lang="en-US" dirty="0"/>
          </a:p>
        </p:txBody>
      </p:sp>
      <p:sp>
        <p:nvSpPr>
          <p:cNvPr id="3" name="Content Placeholder 2">
            <a:extLst>
              <a:ext uri="{FF2B5EF4-FFF2-40B4-BE49-F238E27FC236}">
                <a16:creationId xmlns:a16="http://schemas.microsoft.com/office/drawing/2014/main" id="{4D0F2FB0-F61D-4619-9324-7D4A0781C6FF}"/>
              </a:ext>
            </a:extLst>
          </p:cNvPr>
          <p:cNvSpPr>
            <a:spLocks noGrp="1"/>
          </p:cNvSpPr>
          <p:nvPr>
            <p:ph idx="1"/>
          </p:nvPr>
        </p:nvSpPr>
        <p:spPr/>
        <p:txBody>
          <a:bodyPr>
            <a:norm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In homogeneous clip space, vertices have </a:t>
            </a:r>
            <a:r>
              <a:rPr lang="en-US" sz="2400" b="0" i="1" dirty="0">
                <a:solidFill>
                  <a:srgbClr val="242021"/>
                </a:solidFill>
                <a:effectLst/>
                <a:latin typeface="Times New Roman" panose="02020603050405020304" pitchFamily="18" charset="0"/>
                <a:cs typeface="Times New Roman" panose="02020603050405020304" pitchFamily="18" charset="0"/>
              </a:rPr>
              <a:t>normalized device coordinates</a:t>
            </a:r>
            <a:r>
              <a:rPr lang="en-US" sz="2400" b="0" i="0" dirty="0">
                <a:solidFill>
                  <a:srgbClr val="242021"/>
                </a:solidFill>
                <a:effectLst/>
                <a:latin typeface="Times New Roman" panose="02020603050405020304" pitchFamily="18" charset="0"/>
                <a:cs typeface="Times New Roman" panose="02020603050405020304" pitchFamily="18" charset="0"/>
              </a:rPr>
              <a:t>. The term </a:t>
            </a:r>
            <a:r>
              <a:rPr lang="en-US" sz="2400" b="0" i="1" dirty="0">
                <a:solidFill>
                  <a:srgbClr val="242021"/>
                </a:solidFill>
                <a:effectLst/>
                <a:latin typeface="Times New Roman" panose="02020603050405020304" pitchFamily="18" charset="0"/>
                <a:cs typeface="Times New Roman" panose="02020603050405020304" pitchFamily="18" charset="0"/>
              </a:rPr>
              <a:t>normalized </a:t>
            </a:r>
            <a:r>
              <a:rPr lang="en-US" sz="2400" b="0" i="0" dirty="0">
                <a:solidFill>
                  <a:srgbClr val="242021"/>
                </a:solidFill>
                <a:effectLst/>
                <a:latin typeface="Times New Roman" panose="02020603050405020304" pitchFamily="18" charset="0"/>
                <a:cs typeface="Times New Roman" panose="02020603050405020304" pitchFamily="18" charset="0"/>
              </a:rPr>
              <a:t>pertains to the fact that the </a:t>
            </a:r>
            <a:r>
              <a:rPr lang="en-US" sz="2400" b="0" i="1" dirty="0">
                <a:solidFill>
                  <a:srgbClr val="242021"/>
                </a:solidFill>
                <a:effectLst/>
                <a:latin typeface="Times New Roman" panose="02020603050405020304" pitchFamily="18" charset="0"/>
                <a:cs typeface="Times New Roman" panose="02020603050405020304" pitchFamily="18" charset="0"/>
              </a:rPr>
              <a:t>x</a:t>
            </a:r>
            <a:r>
              <a:rPr lang="en-US" sz="2400" b="0" i="0" dirty="0">
                <a:solidFill>
                  <a:srgbClr val="242021"/>
                </a:solidFill>
                <a:effectLst/>
                <a:latin typeface="Times New Roman" panose="02020603050405020304" pitchFamily="18" charset="0"/>
                <a:cs typeface="Times New Roman" panose="02020603050405020304" pitchFamily="18" charset="0"/>
              </a:rPr>
              <a:t>, </a:t>
            </a:r>
            <a:r>
              <a:rPr lang="en-US" sz="2400" b="0" i="1" dirty="0">
                <a:solidFill>
                  <a:srgbClr val="242021"/>
                </a:solidFill>
                <a:effectLst/>
                <a:latin typeface="Times New Roman" panose="02020603050405020304" pitchFamily="18" charset="0"/>
                <a:cs typeface="Times New Roman" panose="02020603050405020304" pitchFamily="18" charset="0"/>
              </a:rPr>
              <a:t>y</a:t>
            </a:r>
            <a:r>
              <a:rPr lang="en-US" sz="2400" b="0" i="0" dirty="0">
                <a:solidFill>
                  <a:srgbClr val="242021"/>
                </a:solidFill>
                <a:effectLst/>
                <a:latin typeface="Times New Roman" panose="02020603050405020304" pitchFamily="18" charset="0"/>
                <a:cs typeface="Times New Roman" panose="02020603050405020304" pitchFamily="18" charset="0"/>
              </a:rPr>
              <a:t>, and </a:t>
            </a:r>
            <a:r>
              <a:rPr lang="en-US" sz="2400" b="0" i="1" dirty="0">
                <a:solidFill>
                  <a:srgbClr val="242021"/>
                </a:solidFill>
                <a:effectLst/>
                <a:latin typeface="Times New Roman" panose="02020603050405020304" pitchFamily="18" charset="0"/>
                <a:cs typeface="Times New Roman" panose="02020603050405020304" pitchFamily="18" charset="0"/>
              </a:rPr>
              <a:t>z </a:t>
            </a:r>
            <a:r>
              <a:rPr lang="en-US" sz="2400" b="0" i="0" dirty="0">
                <a:solidFill>
                  <a:srgbClr val="242021"/>
                </a:solidFill>
                <a:effectLst/>
                <a:latin typeface="Times New Roman" panose="02020603050405020304" pitchFamily="18" charset="0"/>
                <a:cs typeface="Times New Roman" panose="02020603050405020304" pitchFamily="18" charset="0"/>
              </a:rPr>
              <a:t>coordinates of each vertex fall in the range [-1,1], but reflect the final positions in which they will appear in the viewport.</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 The vertices must undergo one more transformation, called the </a:t>
            </a:r>
            <a:r>
              <a:rPr lang="en-US" sz="2400" b="0" i="1" dirty="0">
                <a:solidFill>
                  <a:srgbClr val="242021"/>
                </a:solidFill>
                <a:effectLst/>
                <a:latin typeface="Times New Roman" panose="02020603050405020304" pitchFamily="18" charset="0"/>
                <a:cs typeface="Times New Roman" panose="02020603050405020304" pitchFamily="18" charset="0"/>
              </a:rPr>
              <a:t>viewport transformation</a:t>
            </a:r>
            <a:r>
              <a:rPr lang="en-US" sz="2400" b="0" i="0" dirty="0">
                <a:solidFill>
                  <a:srgbClr val="242021"/>
                </a:solidFill>
                <a:effectLst/>
                <a:latin typeface="Times New Roman" panose="02020603050405020304" pitchFamily="18" charset="0"/>
                <a:cs typeface="Times New Roman" panose="02020603050405020304" pitchFamily="18" charset="0"/>
              </a:rPr>
              <a:t>, that maps the normalized coordinates to the actual range of pixel coordinates covered by the viewport. The </a:t>
            </a:r>
            <a:r>
              <a:rPr lang="en-US" sz="2400" b="0" i="1" dirty="0">
                <a:solidFill>
                  <a:srgbClr val="242021"/>
                </a:solidFill>
                <a:effectLst/>
                <a:latin typeface="Times New Roman" panose="02020603050405020304" pitchFamily="18" charset="0"/>
                <a:cs typeface="Times New Roman" panose="02020603050405020304" pitchFamily="18" charset="0"/>
              </a:rPr>
              <a:t>z </a:t>
            </a:r>
            <a:r>
              <a:rPr lang="en-US" sz="2400" b="0" i="0" dirty="0">
                <a:solidFill>
                  <a:srgbClr val="242021"/>
                </a:solidFill>
                <a:effectLst/>
                <a:latin typeface="Times New Roman" panose="02020603050405020304" pitchFamily="18" charset="0"/>
                <a:cs typeface="Times New Roman" panose="02020603050405020304" pitchFamily="18" charset="0"/>
              </a:rPr>
              <a:t>coordinate is usually mapped to the floating-point range [0,1], but this is subsequently scaled to the integer range corresponding to the number of bits per pixel </a:t>
            </a:r>
            <a:r>
              <a:rPr lang="en-US" sz="2400" b="0" i="1" dirty="0">
                <a:solidFill>
                  <a:srgbClr val="242021"/>
                </a:solidFill>
                <a:effectLst/>
                <a:latin typeface="Times New Roman" panose="02020603050405020304" pitchFamily="18" charset="0"/>
                <a:cs typeface="Times New Roman" panose="02020603050405020304" pitchFamily="18" charset="0"/>
              </a:rPr>
              <a:t>utilized by the depth buffer</a:t>
            </a:r>
            <a:r>
              <a:rPr lang="en-US" sz="2400" b="0" i="0" dirty="0">
                <a:solidFill>
                  <a:srgbClr val="242021"/>
                </a:solidFill>
                <a:effectLst/>
                <a:latin typeface="Times New Roman" panose="02020603050405020304" pitchFamily="18" charset="0"/>
                <a:cs typeface="Times New Roman" panose="02020603050405020304" pitchFamily="18" charset="0"/>
              </a:rPr>
              <a:t>. After the viewport transformation, vertex positions are said to lie in </a:t>
            </a:r>
            <a:r>
              <a:rPr lang="en-US" sz="2400" b="0" i="1" dirty="0">
                <a:solidFill>
                  <a:srgbClr val="242021"/>
                </a:solidFill>
                <a:effectLst/>
                <a:latin typeface="Times New Roman" panose="02020603050405020304" pitchFamily="18" charset="0"/>
                <a:cs typeface="Times New Roman" panose="02020603050405020304" pitchFamily="18" charset="0"/>
              </a:rPr>
              <a:t>window space</a:t>
            </a:r>
            <a:r>
              <a:rPr lang="en-US" sz="2400" b="0" i="0" dirty="0">
                <a:solidFill>
                  <a:srgbClr val="242021"/>
                </a:solidFill>
                <a:effectLst/>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286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B5D7-8FDC-4BE7-9143-B060F2A7D68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Vertex Transformation</a:t>
            </a:r>
            <a:endParaRPr lang="en-US" dirty="0"/>
          </a:p>
        </p:txBody>
      </p:sp>
      <p:sp>
        <p:nvSpPr>
          <p:cNvPr id="3" name="Content Placeholder 2">
            <a:extLst>
              <a:ext uri="{FF2B5EF4-FFF2-40B4-BE49-F238E27FC236}">
                <a16:creationId xmlns:a16="http://schemas.microsoft.com/office/drawing/2014/main" id="{8A34EEEB-7E70-47AA-905E-428EBBE58903}"/>
              </a:ext>
            </a:extLst>
          </p:cNvPr>
          <p:cNvSpPr>
            <a:spLocks noGrp="1"/>
          </p:cNvSpPr>
          <p:nvPr>
            <p:ph idx="1"/>
          </p:nvPr>
        </p:nvSpPr>
        <p:spPr/>
        <p:txBody>
          <a:bodyPr>
            <a:noAutofit/>
          </a:bodyPr>
          <a:lstStyle/>
          <a:p>
            <a:pPr algn="just"/>
            <a:r>
              <a:rPr lang="en-US" sz="2400" b="0" i="0" dirty="0">
                <a:solidFill>
                  <a:srgbClr val="242021"/>
                </a:solidFill>
                <a:effectLst/>
                <a:latin typeface="TimesNewRomanPSMT"/>
              </a:rPr>
              <a:t>A graphics processor usually performs several per-vertex calculations in addition to the transformation from object space to window space. For instance, the OpenGL lighting model determines the color and intensity of light reaching each vertex and then calculates how much of that is reflected toward the camera. This process is called </a:t>
            </a:r>
            <a:r>
              <a:rPr lang="en-US" sz="2400" b="0" i="1" dirty="0">
                <a:solidFill>
                  <a:srgbClr val="242021"/>
                </a:solidFill>
                <a:effectLst/>
                <a:latin typeface="TimesNewRomanPS-ItalicMT"/>
              </a:rPr>
              <a:t>per-vertex lighting</a:t>
            </a:r>
            <a:r>
              <a:rPr lang="en-US" sz="2400" b="0" i="0" dirty="0">
                <a:solidFill>
                  <a:srgbClr val="242021"/>
                </a:solidFill>
                <a:effectLst/>
                <a:latin typeface="TimesNewRomanPSMT"/>
              </a:rPr>
              <a:t>. </a:t>
            </a:r>
            <a:endParaRPr lang="en-US" sz="2400" dirty="0"/>
          </a:p>
          <a:p>
            <a:pPr algn="just"/>
            <a:r>
              <a:rPr lang="en-US" sz="2400" b="0" i="0" dirty="0">
                <a:solidFill>
                  <a:srgbClr val="242021"/>
                </a:solidFill>
                <a:effectLst/>
                <a:latin typeface="TimesNewRomanPSMT"/>
              </a:rPr>
              <a:t>Each vertex may also carry with it one or more sets of </a:t>
            </a:r>
            <a:r>
              <a:rPr lang="en-US" sz="2400" b="0" i="1" dirty="0">
                <a:solidFill>
                  <a:srgbClr val="242021"/>
                </a:solidFill>
                <a:effectLst/>
                <a:latin typeface="TimesNewRomanPS-ItalicMT"/>
              </a:rPr>
              <a:t>texture coordinates</a:t>
            </a:r>
            <a:r>
              <a:rPr lang="en-US" sz="2400" b="0" i="0" dirty="0">
                <a:solidFill>
                  <a:srgbClr val="242021"/>
                </a:solidFill>
                <a:effectLst/>
                <a:latin typeface="TimesNewRomanPSMT"/>
              </a:rPr>
              <a:t>. Texture coordinates may be explicitly specified by an application or automatically generated by the GPU. When a graphics primitive is rendered, the texture coordinates are interpolated over the area of the primitive and used to look up colors in a texture map. These colors are then combined with other interpolated data at each pixel to determine the final color that appears in the viewport.</a:t>
            </a:r>
            <a:br>
              <a:rPr lang="en-US" sz="2400" dirty="0"/>
            </a:br>
            <a:endParaRPr lang="en-US" sz="2400" dirty="0"/>
          </a:p>
        </p:txBody>
      </p:sp>
    </p:spTree>
    <p:extLst>
      <p:ext uri="{BB962C8B-B14F-4D97-AF65-F5344CB8AC3E}">
        <p14:creationId xmlns:p14="http://schemas.microsoft.com/office/powerpoint/2010/main" val="1209400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5090-C4C0-4400-B294-C53DCE8D1C7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 space and world space..</a:t>
            </a:r>
          </a:p>
        </p:txBody>
      </p:sp>
      <p:sp>
        <p:nvSpPr>
          <p:cNvPr id="3" name="Content Placeholder 2">
            <a:extLst>
              <a:ext uri="{FF2B5EF4-FFF2-40B4-BE49-F238E27FC236}">
                <a16:creationId xmlns:a16="http://schemas.microsoft.com/office/drawing/2014/main" id="{1EAD3DDE-6CE8-411D-AC4B-13D160A399C6}"/>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To start,</a:t>
            </a:r>
            <a:r>
              <a:rPr lang="en-US" b="1" dirty="0">
                <a:latin typeface="Times New Roman" panose="02020603050405020304" pitchFamily="18" charset="0"/>
                <a:cs typeface="Times New Roman" panose="02020603050405020304" pitchFamily="18" charset="0"/>
              </a:rPr>
              <a:t> Screen Space</a:t>
            </a:r>
            <a:r>
              <a:rPr lang="en-US" dirty="0">
                <a:latin typeface="Times New Roman" panose="02020603050405020304" pitchFamily="18" charset="0"/>
                <a:cs typeface="Times New Roman" panose="02020603050405020304" pitchFamily="18" charset="0"/>
              </a:rPr>
              <a:t> is defined with only X and Y coordinates. It’s the plane from the camera’s perspective and is a 2D vector because it’s calculating the X and Y coordinates as the actual pixel width and height of the screen. Your mouse or touch inputs operate in Screen Space.</a:t>
            </a:r>
          </a:p>
        </p:txBody>
      </p:sp>
      <p:pic>
        <p:nvPicPr>
          <p:cNvPr id="5" name="Picture 4">
            <a:extLst>
              <a:ext uri="{FF2B5EF4-FFF2-40B4-BE49-F238E27FC236}">
                <a16:creationId xmlns:a16="http://schemas.microsoft.com/office/drawing/2014/main" id="{63C26BB8-70CB-4264-BCA2-5818C2F22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697" y="3486674"/>
            <a:ext cx="5943524" cy="3371326"/>
          </a:xfrm>
          <a:prstGeom prst="rect">
            <a:avLst/>
          </a:prstGeom>
        </p:spPr>
      </p:pic>
    </p:spTree>
    <p:extLst>
      <p:ext uri="{BB962C8B-B14F-4D97-AF65-F5344CB8AC3E}">
        <p14:creationId xmlns:p14="http://schemas.microsoft.com/office/powerpoint/2010/main" val="108444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45CD-B7B5-49A6-923C-7F3EE885538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 space and world space..</a:t>
            </a:r>
            <a:endParaRPr lang="en-US" dirty="0"/>
          </a:p>
        </p:txBody>
      </p:sp>
      <p:sp>
        <p:nvSpPr>
          <p:cNvPr id="3" name="Content Placeholder 2">
            <a:extLst>
              <a:ext uri="{FF2B5EF4-FFF2-40B4-BE49-F238E27FC236}">
                <a16:creationId xmlns:a16="http://schemas.microsoft.com/office/drawing/2014/main" id="{4B2A4FF8-D806-4CC9-98A9-765242413E01}"/>
              </a:ext>
            </a:extLst>
          </p:cNvPr>
          <p:cNvSpPr>
            <a:spLocks noGrp="1"/>
          </p:cNvSpPr>
          <p:nvPr>
            <p:ph idx="1"/>
          </p:nvPr>
        </p:nvSpPr>
        <p:spPr>
          <a:xfrm>
            <a:off x="204186" y="1825625"/>
            <a:ext cx="5609285" cy="4351338"/>
          </a:xfrm>
        </p:spPr>
        <p:txBody>
          <a:bodyPr>
            <a:normAutofit/>
          </a:bodyPr>
          <a:lstStyle/>
          <a:p>
            <a:pPr algn="just"/>
            <a:r>
              <a:rPr lang="en-US" dirty="0">
                <a:latin typeface="Times New Roman" panose="02020603050405020304" pitchFamily="18" charset="0"/>
                <a:cs typeface="Times New Roman" panose="02020603050405020304" pitchFamily="18" charset="0"/>
              </a:rPr>
              <a:t>World Space defines as a Vector3 because it’s the actual 3D environment in which your objects live. Not just the camera’s perspective. Your game objects live in World Space.</a:t>
            </a:r>
          </a:p>
          <a:p>
            <a:pPr algn="just"/>
            <a:r>
              <a:rPr lang="en-US" dirty="0">
                <a:latin typeface="Times New Roman" panose="02020603050405020304" pitchFamily="18" charset="0"/>
                <a:cs typeface="Times New Roman" panose="02020603050405020304" pitchFamily="18" charset="0"/>
              </a:rPr>
              <a:t>Screen Space as Unity’s Game window, and World Space as the Scene window in which you are actually building in.</a:t>
            </a:r>
          </a:p>
        </p:txBody>
      </p:sp>
      <p:pic>
        <p:nvPicPr>
          <p:cNvPr id="5" name="Picture 4">
            <a:extLst>
              <a:ext uri="{FF2B5EF4-FFF2-40B4-BE49-F238E27FC236}">
                <a16:creationId xmlns:a16="http://schemas.microsoft.com/office/drawing/2014/main" id="{64ED09E0-B867-495D-9CF1-72AC54E0E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471" y="1825625"/>
            <a:ext cx="6378529" cy="3805677"/>
          </a:xfrm>
          <a:prstGeom prst="rect">
            <a:avLst/>
          </a:prstGeom>
        </p:spPr>
      </p:pic>
    </p:spTree>
    <p:extLst>
      <p:ext uri="{BB962C8B-B14F-4D97-AF65-F5344CB8AC3E}">
        <p14:creationId xmlns:p14="http://schemas.microsoft.com/office/powerpoint/2010/main" val="2451693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9110-6C1A-4D9D-BFCC-71C3BE5223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Rasterization and Fragment Operations</a:t>
            </a:r>
          </a:p>
        </p:txBody>
      </p:sp>
      <p:sp>
        <p:nvSpPr>
          <p:cNvPr id="3" name="Content Placeholder 2">
            <a:extLst>
              <a:ext uri="{FF2B5EF4-FFF2-40B4-BE49-F238E27FC236}">
                <a16:creationId xmlns:a16="http://schemas.microsoft.com/office/drawing/2014/main" id="{59D5F2C5-5A24-4462-BAA6-0591A4929603}"/>
              </a:ext>
            </a:extLst>
          </p:cNvPr>
          <p:cNvSpPr>
            <a:spLocks noGrp="1"/>
          </p:cNvSpPr>
          <p:nvPr>
            <p:ph idx="1"/>
          </p:nvPr>
        </p:nvSpPr>
        <p:spPr/>
        <p:txBody>
          <a:bodyPr>
            <a:norm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Once a model’s vertices have been clipped and transformed into window space, the GPU must determine what pixels in the viewport are covered by each graphics primitive. </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The process of filling in the horizontal spans of pixels belonging to a primitive is called </a:t>
            </a:r>
            <a:r>
              <a:rPr lang="en-US" sz="2400" b="0" i="1" dirty="0">
                <a:solidFill>
                  <a:srgbClr val="242021"/>
                </a:solidFill>
                <a:effectLst/>
                <a:latin typeface="Times New Roman" panose="02020603050405020304" pitchFamily="18" charset="0"/>
                <a:cs typeface="Times New Roman" panose="02020603050405020304" pitchFamily="18" charset="0"/>
              </a:rPr>
              <a:t>rasterization</a:t>
            </a:r>
            <a:r>
              <a:rPr lang="en-US" sz="2400" b="0" i="0" dirty="0">
                <a:solidFill>
                  <a:srgbClr val="242021"/>
                </a:solidFill>
                <a:effectLst/>
                <a:latin typeface="Times New Roman" panose="02020603050405020304" pitchFamily="18" charset="0"/>
                <a:cs typeface="Times New Roman" panose="02020603050405020304" pitchFamily="18" charset="0"/>
              </a:rPr>
              <a:t>. </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The GPU calculates the depth, interpolated vertex colors, and interpolated texture coordinates for each pixel. This information, combined with the location of the pixel itself, is called a </a:t>
            </a:r>
            <a:r>
              <a:rPr lang="en-US" sz="2400" b="0" i="1" dirty="0">
                <a:solidFill>
                  <a:srgbClr val="242021"/>
                </a:solidFill>
                <a:effectLst/>
                <a:latin typeface="Times New Roman" panose="02020603050405020304" pitchFamily="18" charset="0"/>
                <a:cs typeface="Times New Roman" panose="02020603050405020304" pitchFamily="18" charset="0"/>
              </a:rPr>
              <a:t>fragment</a:t>
            </a:r>
            <a:r>
              <a:rPr lang="en-US" sz="2400" b="0" i="0" dirty="0">
                <a:solidFill>
                  <a:srgbClr val="242021"/>
                </a:solidFill>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019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9F924-A0F4-4637-8F03-81F67FC6BBC7}"/>
              </a:ext>
            </a:extLst>
          </p:cNvPr>
          <p:cNvPicPr>
            <a:picLocks noChangeAspect="1"/>
          </p:cNvPicPr>
          <p:nvPr/>
        </p:nvPicPr>
        <p:blipFill>
          <a:blip r:embed="rId2"/>
          <a:stretch>
            <a:fillRect/>
          </a:stretch>
        </p:blipFill>
        <p:spPr>
          <a:xfrm>
            <a:off x="5828544" y="4001294"/>
            <a:ext cx="5886450" cy="2838450"/>
          </a:xfrm>
          <a:prstGeom prst="rect">
            <a:avLst/>
          </a:prstGeom>
        </p:spPr>
      </p:pic>
      <p:sp>
        <p:nvSpPr>
          <p:cNvPr id="2" name="Title 1">
            <a:extLst>
              <a:ext uri="{FF2B5EF4-FFF2-40B4-BE49-F238E27FC236}">
                <a16:creationId xmlns:a16="http://schemas.microsoft.com/office/drawing/2014/main" id="{90AD9110-6C1A-4D9D-BFCC-71C3BE5223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Rasterization and Fragment Operations</a:t>
            </a:r>
          </a:p>
        </p:txBody>
      </p:sp>
      <p:sp>
        <p:nvSpPr>
          <p:cNvPr id="3" name="Content Placeholder 2">
            <a:extLst>
              <a:ext uri="{FF2B5EF4-FFF2-40B4-BE49-F238E27FC236}">
                <a16:creationId xmlns:a16="http://schemas.microsoft.com/office/drawing/2014/main" id="{59D5F2C5-5A24-4462-BAA6-0591A4929603}"/>
              </a:ext>
            </a:extLst>
          </p:cNvPr>
          <p:cNvSpPr>
            <a:spLocks noGrp="1"/>
          </p:cNvSpPr>
          <p:nvPr>
            <p:ph idx="1"/>
          </p:nvPr>
        </p:nvSpPr>
        <p:spPr/>
        <p:txBody>
          <a:bodyPr>
            <a:normAutofit/>
          </a:bodyPr>
          <a:lstStyle/>
          <a:p>
            <a:pPr algn="just"/>
            <a:r>
              <a:rPr lang="en-US" sz="2300" b="0" i="0" dirty="0">
                <a:solidFill>
                  <a:srgbClr val="242021"/>
                </a:solidFill>
                <a:effectLst/>
                <a:latin typeface="Times New Roman" panose="02020603050405020304" pitchFamily="18" charset="0"/>
                <a:cs typeface="Times New Roman" panose="02020603050405020304" pitchFamily="18" charset="0"/>
              </a:rPr>
              <a:t>The process through which a graphics primitive is converted to a set of fragments is illustrated in Figure 1.4. An application may specify that </a:t>
            </a:r>
            <a:r>
              <a:rPr lang="en-US" sz="2300" b="0" i="1" dirty="0">
                <a:solidFill>
                  <a:srgbClr val="242021"/>
                </a:solidFill>
                <a:effectLst/>
                <a:latin typeface="Times New Roman" panose="02020603050405020304" pitchFamily="18" charset="0"/>
                <a:cs typeface="Times New Roman" panose="02020603050405020304" pitchFamily="18" charset="0"/>
              </a:rPr>
              <a:t>face culling </a:t>
            </a:r>
            <a:r>
              <a:rPr lang="en-US" sz="2300" b="0" i="0" dirty="0">
                <a:solidFill>
                  <a:srgbClr val="242021"/>
                </a:solidFill>
                <a:effectLst/>
                <a:latin typeface="Times New Roman" panose="02020603050405020304" pitchFamily="18" charset="0"/>
                <a:cs typeface="Times New Roman" panose="02020603050405020304" pitchFamily="18" charset="0"/>
              </a:rPr>
              <a:t>be performed as the first stage of this process. Face culling applies only to </a:t>
            </a:r>
            <a:r>
              <a:rPr lang="en-US" sz="2300" b="0" i="1" dirty="0">
                <a:solidFill>
                  <a:srgbClr val="242021"/>
                </a:solidFill>
                <a:effectLst/>
                <a:latin typeface="Times New Roman" panose="02020603050405020304" pitchFamily="18" charset="0"/>
                <a:cs typeface="Times New Roman" panose="02020603050405020304" pitchFamily="18" charset="0"/>
              </a:rPr>
              <a:t>polygonal graphics primitives</a:t>
            </a:r>
            <a:r>
              <a:rPr lang="en-US" sz="2300" b="0" i="0" dirty="0">
                <a:solidFill>
                  <a:srgbClr val="242021"/>
                </a:solidFill>
                <a:effectLst/>
                <a:latin typeface="Times New Roman" panose="02020603050405020304" pitchFamily="18" charset="0"/>
                <a:cs typeface="Times New Roman" panose="02020603050405020304" pitchFamily="18" charset="0"/>
              </a:rPr>
              <a:t> and removes either the polygons that are facing away from the camera or those that are facing toward the camera. Ordinarily, face culling is employed as an </a:t>
            </a:r>
            <a:r>
              <a:rPr lang="en-US" sz="2300" b="0" i="1" dirty="0">
                <a:solidFill>
                  <a:srgbClr val="242021"/>
                </a:solidFill>
                <a:effectLst/>
                <a:latin typeface="Times New Roman" panose="02020603050405020304" pitchFamily="18" charset="0"/>
                <a:cs typeface="Times New Roman" panose="02020603050405020304" pitchFamily="18" charset="0"/>
              </a:rPr>
              <a:t>optimization</a:t>
            </a:r>
            <a:r>
              <a:rPr lang="en-US" sz="2300" b="0" i="0" dirty="0">
                <a:solidFill>
                  <a:srgbClr val="242021"/>
                </a:solidFill>
                <a:effectLst/>
                <a:latin typeface="Times New Roman" panose="02020603050405020304" pitchFamily="18" charset="0"/>
                <a:cs typeface="Times New Roman" panose="02020603050405020304" pitchFamily="18" charset="0"/>
              </a:rPr>
              <a:t> that skips polygons facing away from the camera (</a:t>
            </a:r>
            <a:r>
              <a:rPr lang="en-US" sz="2300" b="0" i="1" dirty="0" err="1">
                <a:solidFill>
                  <a:srgbClr val="242021"/>
                </a:solidFill>
                <a:effectLst/>
                <a:latin typeface="Times New Roman" panose="02020603050405020304" pitchFamily="18" charset="0"/>
                <a:cs typeface="Times New Roman" panose="02020603050405020304" pitchFamily="18" charset="0"/>
              </a:rPr>
              <a:t>backfacing</a:t>
            </a:r>
            <a:r>
              <a:rPr lang="en-US" sz="2300" b="0" i="1" dirty="0">
                <a:solidFill>
                  <a:srgbClr val="242021"/>
                </a:solidFill>
                <a:effectLst/>
                <a:latin typeface="Times New Roman" panose="02020603050405020304" pitchFamily="18" charset="0"/>
                <a:cs typeface="Times New Roman" panose="02020603050405020304" pitchFamily="18" charset="0"/>
              </a:rPr>
              <a:t> </a:t>
            </a:r>
            <a:r>
              <a:rPr lang="en-US" sz="2300" b="0" i="0" dirty="0">
                <a:solidFill>
                  <a:srgbClr val="242021"/>
                </a:solidFill>
                <a:effectLst/>
                <a:latin typeface="Times New Roman" panose="02020603050405020304" pitchFamily="18" charset="0"/>
                <a:cs typeface="Times New Roman" panose="02020603050405020304" pitchFamily="18" charset="0"/>
              </a:rPr>
              <a:t>polygons) since they correspond to the unseen far side of a model.</a:t>
            </a:r>
            <a:r>
              <a:rPr lang="en-US" sz="23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28674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0BB0-5490-4A4A-8539-7731F44A20D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9D2CABC-9FD6-4EED-88F8-E58DD0D33160}"/>
              </a:ext>
            </a:extLst>
          </p:cNvPr>
          <p:cNvPicPr>
            <a:picLocks noGrp="1" noChangeAspect="1"/>
          </p:cNvPicPr>
          <p:nvPr>
            <p:ph idx="1"/>
          </p:nvPr>
        </p:nvPicPr>
        <p:blipFill>
          <a:blip r:embed="rId2"/>
          <a:stretch>
            <a:fillRect/>
          </a:stretch>
        </p:blipFill>
        <p:spPr>
          <a:xfrm>
            <a:off x="2316969" y="1101012"/>
            <a:ext cx="7558062" cy="4982645"/>
          </a:xfrm>
          <a:prstGeom prst="rect">
            <a:avLst/>
          </a:prstGeom>
        </p:spPr>
      </p:pic>
    </p:spTree>
    <p:extLst>
      <p:ext uri="{BB962C8B-B14F-4D97-AF65-F5344CB8AC3E}">
        <p14:creationId xmlns:p14="http://schemas.microsoft.com/office/powerpoint/2010/main" val="272411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D19D0-F6B7-479A-86A3-049ADE3DDF86}"/>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FA32F4D2-96A9-475C-9EB5-D419A1B1D2E9}"/>
              </a:ext>
            </a:extLst>
          </p:cNvPr>
          <p:cNvPicPr>
            <a:picLocks noGrp="1" noChangeAspect="1"/>
          </p:cNvPicPr>
          <p:nvPr>
            <p:ph idx="1"/>
          </p:nvPr>
        </p:nvPicPr>
        <p:blipFill>
          <a:blip r:embed="rId2"/>
          <a:stretch>
            <a:fillRect/>
          </a:stretch>
        </p:blipFill>
        <p:spPr>
          <a:xfrm>
            <a:off x="2473910" y="0"/>
            <a:ext cx="7244179" cy="6716062"/>
          </a:xfrm>
        </p:spPr>
      </p:pic>
    </p:spTree>
    <p:extLst>
      <p:ext uri="{BB962C8B-B14F-4D97-AF65-F5344CB8AC3E}">
        <p14:creationId xmlns:p14="http://schemas.microsoft.com/office/powerpoint/2010/main" val="2036981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9110-6C1A-4D9D-BFCC-71C3BE5223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Rasterization and Fragment Operations</a:t>
            </a:r>
          </a:p>
        </p:txBody>
      </p:sp>
      <p:sp>
        <p:nvSpPr>
          <p:cNvPr id="3" name="Content Placeholder 2">
            <a:extLst>
              <a:ext uri="{FF2B5EF4-FFF2-40B4-BE49-F238E27FC236}">
                <a16:creationId xmlns:a16="http://schemas.microsoft.com/office/drawing/2014/main" id="{59D5F2C5-5A24-4462-BAA6-0591A4929603}"/>
              </a:ext>
            </a:extLst>
          </p:cNvPr>
          <p:cNvSpPr>
            <a:spLocks noGrp="1"/>
          </p:cNvSpPr>
          <p:nvPr>
            <p:ph idx="1"/>
          </p:nvPr>
        </p:nvSpPr>
        <p:spPr/>
        <p:txBody>
          <a:bodyPr>
            <a:norm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A graphics application specifies how the fragment data is used to determine the final color and final depth of each pixel during rasterization. This process is called </a:t>
            </a:r>
            <a:r>
              <a:rPr lang="en-US" sz="2400" b="0" i="1" dirty="0">
                <a:solidFill>
                  <a:srgbClr val="242021"/>
                </a:solidFill>
                <a:effectLst/>
                <a:latin typeface="Times New Roman" panose="02020603050405020304" pitchFamily="18" charset="0"/>
                <a:cs typeface="Times New Roman" panose="02020603050405020304" pitchFamily="18" charset="0"/>
              </a:rPr>
              <a:t>fragment shading </a:t>
            </a:r>
            <a:r>
              <a:rPr lang="en-US" sz="2400" b="0" i="0" dirty="0">
                <a:solidFill>
                  <a:srgbClr val="242021"/>
                </a:solidFill>
                <a:effectLst/>
                <a:latin typeface="Times New Roman" panose="02020603050405020304" pitchFamily="18" charset="0"/>
                <a:cs typeface="Times New Roman" panose="02020603050405020304" pitchFamily="18" charset="0"/>
              </a:rPr>
              <a:t>or </a:t>
            </a:r>
            <a:r>
              <a:rPr lang="en-US" sz="2400" b="0" i="1" dirty="0">
                <a:solidFill>
                  <a:srgbClr val="242021"/>
                </a:solidFill>
                <a:effectLst/>
                <a:latin typeface="Times New Roman" panose="02020603050405020304" pitchFamily="18" charset="0"/>
                <a:cs typeface="Times New Roman" panose="02020603050405020304" pitchFamily="18" charset="0"/>
              </a:rPr>
              <a:t>pixel shading</a:t>
            </a:r>
            <a:r>
              <a:rPr lang="en-US" sz="2400" b="0" i="0" dirty="0">
                <a:solidFill>
                  <a:srgbClr val="242021"/>
                </a:solidFill>
                <a:effectLst/>
                <a:latin typeface="Times New Roman" panose="02020603050405020304" pitchFamily="18" charset="0"/>
                <a:cs typeface="Times New Roman" panose="02020603050405020304" pitchFamily="18" charset="0"/>
              </a:rPr>
              <a:t>. </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Figure 1.5 illustrates the operations performed for each fragment generated during rasterization. Most of these operations determine whether a fragment should be drawn to the viewport or discarded altogether. Although these operations occur logically </a:t>
            </a:r>
            <a:r>
              <a:rPr lang="en-US" sz="2400" b="1" i="0" dirty="0">
                <a:solidFill>
                  <a:srgbClr val="242021"/>
                </a:solidFill>
                <a:effectLst/>
                <a:latin typeface="Times New Roman" panose="02020603050405020304" pitchFamily="18" charset="0"/>
                <a:cs typeface="Times New Roman" panose="02020603050405020304" pitchFamily="18" charset="0"/>
              </a:rPr>
              <a:t>after fragment shading</a:t>
            </a:r>
            <a:r>
              <a:rPr lang="en-US" sz="2400" b="0" i="0" dirty="0">
                <a:solidFill>
                  <a:srgbClr val="242021"/>
                </a:solidFill>
                <a:effectLst/>
                <a:latin typeface="Times New Roman" panose="02020603050405020304" pitchFamily="18" charset="0"/>
                <a:cs typeface="Times New Roman" panose="02020603050405020304" pitchFamily="18" charset="0"/>
              </a:rPr>
              <a:t>, most GPUs perform </a:t>
            </a:r>
            <a:r>
              <a:rPr lang="en-US" sz="2400" b="1" i="0" dirty="0">
                <a:solidFill>
                  <a:srgbClr val="242021"/>
                </a:solidFill>
                <a:effectLst/>
                <a:latin typeface="Times New Roman" panose="02020603050405020304" pitchFamily="18" charset="0"/>
                <a:cs typeface="Times New Roman" panose="02020603050405020304" pitchFamily="18" charset="0"/>
              </a:rPr>
              <a:t>as many tests as possible before performing fragment shading calculations </a:t>
            </a:r>
            <a:r>
              <a:rPr lang="en-US" sz="2400" b="0" i="0" dirty="0">
                <a:solidFill>
                  <a:srgbClr val="242021"/>
                </a:solidFill>
                <a:effectLst/>
                <a:latin typeface="Times New Roman" panose="02020603050405020304" pitchFamily="18" charset="0"/>
                <a:cs typeface="Times New Roman" panose="02020603050405020304" pitchFamily="18" charset="0"/>
              </a:rPr>
              <a:t>to avoid spending time figuring out the colors of fragments that will ultimately be discarded.</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55901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9110-6C1A-4D9D-BFCC-71C3BE5223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Rasterization and Fragment Operations</a:t>
            </a:r>
          </a:p>
        </p:txBody>
      </p:sp>
      <p:pic>
        <p:nvPicPr>
          <p:cNvPr id="5" name="Picture 4">
            <a:extLst>
              <a:ext uri="{FF2B5EF4-FFF2-40B4-BE49-F238E27FC236}">
                <a16:creationId xmlns:a16="http://schemas.microsoft.com/office/drawing/2014/main" id="{CA4814E9-8F56-45AF-9ECF-C69CBAC120E6}"/>
              </a:ext>
            </a:extLst>
          </p:cNvPr>
          <p:cNvPicPr>
            <a:picLocks noChangeAspect="1"/>
          </p:cNvPicPr>
          <p:nvPr/>
        </p:nvPicPr>
        <p:blipFill>
          <a:blip r:embed="rId2"/>
          <a:stretch>
            <a:fillRect/>
          </a:stretch>
        </p:blipFill>
        <p:spPr>
          <a:xfrm>
            <a:off x="2169433" y="2122552"/>
            <a:ext cx="7853134" cy="4370323"/>
          </a:xfrm>
          <a:prstGeom prst="rect">
            <a:avLst/>
          </a:prstGeom>
        </p:spPr>
      </p:pic>
    </p:spTree>
    <p:extLst>
      <p:ext uri="{BB962C8B-B14F-4D97-AF65-F5344CB8AC3E}">
        <p14:creationId xmlns:p14="http://schemas.microsoft.com/office/powerpoint/2010/main" val="2198685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9110-6C1A-4D9D-BFCC-71C3BE5223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Rasterization and Fragment Operations</a:t>
            </a:r>
          </a:p>
        </p:txBody>
      </p:sp>
      <p:sp>
        <p:nvSpPr>
          <p:cNvPr id="3" name="Content Placeholder 2">
            <a:extLst>
              <a:ext uri="{FF2B5EF4-FFF2-40B4-BE49-F238E27FC236}">
                <a16:creationId xmlns:a16="http://schemas.microsoft.com/office/drawing/2014/main" id="{59D5F2C5-5A24-4462-BAA6-0591A4929603}"/>
              </a:ext>
            </a:extLst>
          </p:cNvPr>
          <p:cNvSpPr>
            <a:spLocks noGrp="1"/>
          </p:cNvSpPr>
          <p:nvPr>
            <p:ph idx="1"/>
          </p:nvPr>
        </p:nvSpPr>
        <p:spPr/>
        <p:txBody>
          <a:bodyPr>
            <a:norm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The first fragment operation performed, and the only one that cannot be disabled, is the </a:t>
            </a:r>
            <a:r>
              <a:rPr lang="en-US" sz="2400" b="0" i="1" dirty="0">
                <a:solidFill>
                  <a:srgbClr val="242021"/>
                </a:solidFill>
                <a:effectLst/>
                <a:latin typeface="Times New Roman" panose="02020603050405020304" pitchFamily="18" charset="0"/>
                <a:cs typeface="Times New Roman" panose="02020603050405020304" pitchFamily="18" charset="0"/>
              </a:rPr>
              <a:t>pixel ownership test</a:t>
            </a:r>
            <a:r>
              <a:rPr lang="en-US" sz="2400" b="0" i="0" dirty="0">
                <a:solidFill>
                  <a:srgbClr val="242021"/>
                </a:solidFill>
                <a:effectLst/>
                <a:latin typeface="Times New Roman" panose="02020603050405020304" pitchFamily="18" charset="0"/>
                <a:cs typeface="Times New Roman" panose="02020603050405020304" pitchFamily="18" charset="0"/>
              </a:rPr>
              <a:t>. The pixel ownership test simply determines whether a fragment lies in the region of the viewport that is currently visible on the display. A possible reason that the pixel ownership test fails is that another window is obscuring a portion of the viewport. In this case, fragments falling behind the obscuring window are not drawn.</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Next, the </a:t>
            </a:r>
            <a:r>
              <a:rPr lang="en-US" sz="2400" b="0" i="1" dirty="0">
                <a:solidFill>
                  <a:srgbClr val="242021"/>
                </a:solidFill>
                <a:effectLst/>
                <a:latin typeface="Times New Roman" panose="02020603050405020304" pitchFamily="18" charset="0"/>
                <a:cs typeface="Times New Roman" panose="02020603050405020304" pitchFamily="18" charset="0"/>
              </a:rPr>
              <a:t>scissor test </a:t>
            </a:r>
            <a:r>
              <a:rPr lang="en-US" sz="2400" b="0" i="0" dirty="0">
                <a:solidFill>
                  <a:srgbClr val="242021"/>
                </a:solidFill>
                <a:effectLst/>
                <a:latin typeface="Times New Roman" panose="02020603050405020304" pitchFamily="18" charset="0"/>
                <a:cs typeface="Times New Roman" panose="02020603050405020304" pitchFamily="18" charset="0"/>
              </a:rPr>
              <a:t>is performed. An application may specify a rectangle in the viewport, called the </a:t>
            </a:r>
            <a:r>
              <a:rPr lang="en-US" sz="2400" b="0" i="1" dirty="0">
                <a:solidFill>
                  <a:srgbClr val="242021"/>
                </a:solidFill>
                <a:effectLst/>
                <a:latin typeface="Times New Roman" panose="02020603050405020304" pitchFamily="18" charset="0"/>
                <a:cs typeface="Times New Roman" panose="02020603050405020304" pitchFamily="18" charset="0"/>
              </a:rPr>
              <a:t>scissor rectangle</a:t>
            </a:r>
            <a:r>
              <a:rPr lang="en-US" sz="2400" b="0" i="0" dirty="0">
                <a:solidFill>
                  <a:srgbClr val="242021"/>
                </a:solidFill>
                <a:effectLst/>
                <a:latin typeface="Times New Roman" panose="02020603050405020304" pitchFamily="18" charset="0"/>
                <a:cs typeface="Times New Roman" panose="02020603050405020304" pitchFamily="18" charset="0"/>
              </a:rPr>
              <a:t>, to which rendering should be restricted. Any fragments falling outside the scissor rectangle are discarded.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553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9110-6C1A-4D9D-BFCC-71C3BE5223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Rasterization and Fragment Operations</a:t>
            </a:r>
          </a:p>
        </p:txBody>
      </p:sp>
      <p:sp>
        <p:nvSpPr>
          <p:cNvPr id="3" name="Content Placeholder 2">
            <a:extLst>
              <a:ext uri="{FF2B5EF4-FFF2-40B4-BE49-F238E27FC236}">
                <a16:creationId xmlns:a16="http://schemas.microsoft.com/office/drawing/2014/main" id="{59D5F2C5-5A24-4462-BAA6-0591A4929603}"/>
              </a:ext>
            </a:extLst>
          </p:cNvPr>
          <p:cNvSpPr>
            <a:spLocks noGrp="1"/>
          </p:cNvSpPr>
          <p:nvPr>
            <p:ph idx="1"/>
          </p:nvPr>
        </p:nvSpPr>
        <p:spPr/>
        <p:txBody>
          <a:bodyPr>
            <a:norm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If the scissor test passes, a fragment undergoes the </a:t>
            </a:r>
            <a:r>
              <a:rPr lang="en-US" sz="2400" b="0" i="1" dirty="0">
                <a:solidFill>
                  <a:srgbClr val="242021"/>
                </a:solidFill>
                <a:effectLst/>
                <a:latin typeface="Times New Roman" panose="02020603050405020304" pitchFamily="18" charset="0"/>
                <a:cs typeface="Times New Roman" panose="02020603050405020304" pitchFamily="18" charset="0"/>
              </a:rPr>
              <a:t>alpha test</a:t>
            </a:r>
            <a:r>
              <a:rPr lang="en-US" sz="2400" b="0" i="0" dirty="0">
                <a:solidFill>
                  <a:srgbClr val="242021"/>
                </a:solidFill>
                <a:effectLst/>
                <a:latin typeface="Times New Roman" panose="02020603050405020304" pitchFamily="18" charset="0"/>
                <a:cs typeface="Times New Roman" panose="02020603050405020304" pitchFamily="18" charset="0"/>
              </a:rPr>
              <a:t>. When the final color of a fragment is calculated, an application may also calculate an </a:t>
            </a:r>
            <a:r>
              <a:rPr lang="en-US" sz="2400" b="0" i="1" dirty="0">
                <a:solidFill>
                  <a:srgbClr val="242021"/>
                </a:solidFill>
                <a:effectLst/>
                <a:latin typeface="Times New Roman" panose="02020603050405020304" pitchFamily="18" charset="0"/>
                <a:cs typeface="Times New Roman" panose="02020603050405020304" pitchFamily="18" charset="0"/>
              </a:rPr>
              <a:t>alpha </a:t>
            </a:r>
            <a:r>
              <a:rPr lang="en-US" sz="2400" b="0" i="0" dirty="0">
                <a:solidFill>
                  <a:srgbClr val="242021"/>
                </a:solidFill>
                <a:effectLst/>
                <a:latin typeface="Times New Roman" panose="02020603050405020304" pitchFamily="18" charset="0"/>
                <a:cs typeface="Times New Roman" panose="02020603050405020304" pitchFamily="18" charset="0"/>
              </a:rPr>
              <a:t>value that usually represents </a:t>
            </a:r>
            <a:r>
              <a:rPr lang="en-US" sz="2400" b="0" i="1" dirty="0">
                <a:solidFill>
                  <a:srgbClr val="242021"/>
                </a:solidFill>
                <a:effectLst/>
                <a:latin typeface="Times New Roman" panose="02020603050405020304" pitchFamily="18" charset="0"/>
                <a:cs typeface="Times New Roman" panose="02020603050405020304" pitchFamily="18" charset="0"/>
              </a:rPr>
              <a:t>the degree of transparency </a:t>
            </a:r>
            <a:r>
              <a:rPr lang="en-US" sz="2400" b="0" i="0" dirty="0">
                <a:solidFill>
                  <a:srgbClr val="242021"/>
                </a:solidFill>
                <a:effectLst/>
                <a:latin typeface="Times New Roman" panose="02020603050405020304" pitchFamily="18" charset="0"/>
                <a:cs typeface="Times New Roman" panose="02020603050405020304" pitchFamily="18" charset="0"/>
              </a:rPr>
              <a:t>associated with the fragment. </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The alpha test compares the final alpha value of a fragment to a constant value that is preset by the application. The application specifies what relationship between the two values (such as less than, greater than, or equal to) causes the test to pass. If the relationship is not satisfied, then the fragment is discarded.</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4545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9110-6C1A-4D9D-BFCC-71C3BE5223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Rasterization and Fragment Operations</a:t>
            </a:r>
          </a:p>
        </p:txBody>
      </p:sp>
      <p:sp>
        <p:nvSpPr>
          <p:cNvPr id="3" name="Content Placeholder 2">
            <a:extLst>
              <a:ext uri="{FF2B5EF4-FFF2-40B4-BE49-F238E27FC236}">
                <a16:creationId xmlns:a16="http://schemas.microsoft.com/office/drawing/2014/main" id="{59D5F2C5-5A24-4462-BAA6-0591A4929603}"/>
              </a:ext>
            </a:extLst>
          </p:cNvPr>
          <p:cNvSpPr>
            <a:spLocks noGrp="1"/>
          </p:cNvSpPr>
          <p:nvPr>
            <p:ph idx="1"/>
          </p:nvPr>
        </p:nvSpPr>
        <p:spPr/>
        <p:txBody>
          <a:bodyPr>
            <a:norm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After the alpha test passes, a fragment moves on to the stencil test. The stencil test reads the value stored in the stencil buffer at a fragment’s location and compares it to a value previously specified by the application. The stencil test passes only if a specific relationship is satisfied (e.g., the stencil value is equal to a particular value); otherwise, the stencil test fails, and the fragment is discarded. </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An application is able to specify actions to be taken in the stencil buffer when the stencil test passes or fails. Additionally, if the stencil test passes, the value in the stencil buffer may be affected in a way that depends on the result of the depth test (described next). For instance, an application may choose to increment the value in the stencil buffer if the stencil test passes and the depth test fails.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1584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9110-6C1A-4D9D-BFCC-71C3BE5223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Rasterization and Fragment Operations</a:t>
            </a:r>
          </a:p>
        </p:txBody>
      </p:sp>
      <p:sp>
        <p:nvSpPr>
          <p:cNvPr id="3" name="Content Placeholder 2">
            <a:extLst>
              <a:ext uri="{FF2B5EF4-FFF2-40B4-BE49-F238E27FC236}">
                <a16:creationId xmlns:a16="http://schemas.microsoft.com/office/drawing/2014/main" id="{59D5F2C5-5A24-4462-BAA6-0591A4929603}"/>
              </a:ext>
            </a:extLst>
          </p:cNvPr>
          <p:cNvSpPr>
            <a:spLocks noGrp="1"/>
          </p:cNvSpPr>
          <p:nvPr>
            <p:ph idx="1"/>
          </p:nvPr>
        </p:nvSpPr>
        <p:spPr/>
        <p:txBody>
          <a:bodyPr>
            <a:norm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The final test undergone by a fragment is the </a:t>
            </a:r>
            <a:r>
              <a:rPr lang="en-US" sz="2400" b="0" i="1" dirty="0">
                <a:solidFill>
                  <a:srgbClr val="242021"/>
                </a:solidFill>
                <a:effectLst/>
                <a:latin typeface="Times New Roman" panose="02020603050405020304" pitchFamily="18" charset="0"/>
                <a:cs typeface="Times New Roman" panose="02020603050405020304" pitchFamily="18" charset="0"/>
              </a:rPr>
              <a:t>depth test</a:t>
            </a:r>
            <a:r>
              <a:rPr lang="en-US" sz="2400" b="0" i="0" dirty="0">
                <a:solidFill>
                  <a:srgbClr val="242021"/>
                </a:solidFill>
                <a:effectLst/>
                <a:latin typeface="Times New Roman" panose="02020603050405020304" pitchFamily="18" charset="0"/>
                <a:cs typeface="Times New Roman" panose="02020603050405020304" pitchFamily="18" charset="0"/>
              </a:rPr>
              <a:t>. The depth test compares the final depth associated with a fragment to the value currently residing in the depth buffer. If the fragment’s depth does not satisfy an application-specified relationship with the value in the depth buffer, then the fragment is discarded.</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Normally, the depth test is configured so that a fragment passes the depth test only if its depth is less than or equal to the value in the depth buffer. When the depth test passes, the depth buffer is updated with the depth of the fragment to </a:t>
            </a:r>
            <a:r>
              <a:rPr lang="en-US" sz="2400" b="0" i="1" dirty="0">
                <a:solidFill>
                  <a:srgbClr val="242021"/>
                </a:solidFill>
                <a:effectLst/>
                <a:latin typeface="Times New Roman" panose="02020603050405020304" pitchFamily="18" charset="0"/>
                <a:cs typeface="Times New Roman" panose="02020603050405020304" pitchFamily="18" charset="0"/>
              </a:rPr>
              <a:t>facilitate hidden surface removal </a:t>
            </a:r>
            <a:r>
              <a:rPr lang="en-US" sz="2400" b="0" i="0" dirty="0">
                <a:solidFill>
                  <a:srgbClr val="242021"/>
                </a:solidFill>
                <a:effectLst/>
                <a:latin typeface="Times New Roman" panose="02020603050405020304" pitchFamily="18" charset="0"/>
                <a:cs typeface="Times New Roman" panose="02020603050405020304" pitchFamily="18" charset="0"/>
              </a:rPr>
              <a:t>for subsequently rendered primitives.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6922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9110-6C1A-4D9D-BFCC-71C3BE5223E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Rasterization and Fragment Operations</a:t>
            </a:r>
          </a:p>
        </p:txBody>
      </p:sp>
      <p:sp>
        <p:nvSpPr>
          <p:cNvPr id="3" name="Content Placeholder 2">
            <a:extLst>
              <a:ext uri="{FF2B5EF4-FFF2-40B4-BE49-F238E27FC236}">
                <a16:creationId xmlns:a16="http://schemas.microsoft.com/office/drawing/2014/main" id="{59D5F2C5-5A24-4462-BAA6-0591A4929603}"/>
              </a:ext>
            </a:extLst>
          </p:cNvPr>
          <p:cNvSpPr>
            <a:spLocks noGrp="1"/>
          </p:cNvSpPr>
          <p:nvPr>
            <p:ph idx="1"/>
          </p:nvPr>
        </p:nvSpPr>
        <p:spPr/>
        <p:txBody>
          <a:bodyPr>
            <a:normAutofit/>
          </a:bodyPr>
          <a:lstStyle/>
          <a:p>
            <a:pPr algn="just"/>
            <a:r>
              <a:rPr lang="en-US" sz="2400" b="0" i="0" dirty="0">
                <a:solidFill>
                  <a:srgbClr val="242021"/>
                </a:solidFill>
                <a:effectLst/>
                <a:latin typeface="Times New Roman" panose="02020603050405020304" pitchFamily="18" charset="0"/>
                <a:cs typeface="Times New Roman" panose="02020603050405020304" pitchFamily="18" charset="0"/>
              </a:rPr>
              <a:t>Once the pixel ownership test, scissor test, alpha test, stencil test, and depth test have all passed, a fragment’s </a:t>
            </a:r>
            <a:r>
              <a:rPr lang="en-US" sz="2400" b="0" i="1" dirty="0">
                <a:solidFill>
                  <a:srgbClr val="242021"/>
                </a:solidFill>
                <a:effectLst/>
                <a:latin typeface="Times New Roman" panose="02020603050405020304" pitchFamily="18" charset="0"/>
                <a:cs typeface="Times New Roman" panose="02020603050405020304" pitchFamily="18" charset="0"/>
              </a:rPr>
              <a:t>final color is blended into the image buffer</a:t>
            </a:r>
            <a:r>
              <a:rPr lang="en-US" sz="2400" b="0" i="0" dirty="0">
                <a:solidFill>
                  <a:srgbClr val="242021"/>
                </a:solidFill>
                <a:effectLst/>
                <a:latin typeface="Times New Roman" panose="02020603050405020304" pitchFamily="18" charset="0"/>
                <a:cs typeface="Times New Roman" panose="02020603050405020304" pitchFamily="18" charset="0"/>
              </a:rPr>
              <a:t>. The </a:t>
            </a:r>
            <a:r>
              <a:rPr lang="en-US" sz="2400" b="0" i="1" dirty="0">
                <a:solidFill>
                  <a:srgbClr val="242021"/>
                </a:solidFill>
                <a:effectLst/>
                <a:latin typeface="Times New Roman" panose="02020603050405020304" pitchFamily="18" charset="0"/>
                <a:cs typeface="Times New Roman" panose="02020603050405020304" pitchFamily="18" charset="0"/>
              </a:rPr>
              <a:t>blending </a:t>
            </a:r>
            <a:r>
              <a:rPr lang="en-US" sz="2400" b="0" i="0" dirty="0">
                <a:solidFill>
                  <a:srgbClr val="242021"/>
                </a:solidFill>
                <a:effectLst/>
                <a:latin typeface="Times New Roman" panose="02020603050405020304" pitchFamily="18" charset="0"/>
                <a:cs typeface="Times New Roman" panose="02020603050405020304" pitchFamily="18" charset="0"/>
              </a:rPr>
              <a:t>operation calculates a new color by combining the fragment’s final color and the color already stored in the image buffer at the fragment’s location. The fragment’s alpha value and the alpha value stored in the image buffer may also be used to determine the color that ultimately appears in the viewport. </a:t>
            </a:r>
          </a:p>
          <a:p>
            <a:pPr algn="just"/>
            <a:r>
              <a:rPr lang="en-US" sz="2400" b="0" i="0" dirty="0">
                <a:solidFill>
                  <a:srgbClr val="242021"/>
                </a:solidFill>
                <a:effectLst/>
                <a:latin typeface="Times New Roman" panose="02020603050405020304" pitchFamily="18" charset="0"/>
                <a:cs typeface="Times New Roman" panose="02020603050405020304" pitchFamily="18" charset="0"/>
              </a:rPr>
              <a:t>The blending operation may be configured to simply replace the previous color in the image buffer, or it may produce special </a:t>
            </a:r>
            <a:r>
              <a:rPr lang="en-US" sz="2400" b="0" i="1" dirty="0">
                <a:solidFill>
                  <a:srgbClr val="242021"/>
                </a:solidFill>
                <a:effectLst/>
                <a:latin typeface="Times New Roman" panose="02020603050405020304" pitchFamily="18" charset="0"/>
                <a:cs typeface="Times New Roman" panose="02020603050405020304" pitchFamily="18" charset="0"/>
              </a:rPr>
              <a:t>visual effects such as transparency.</a:t>
            </a:r>
            <a:r>
              <a:rPr lang="en-US" sz="2400"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88241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16DE4-BCA0-4B3C-82F0-02EBA247EBF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Unity physics..</a:t>
            </a:r>
          </a:p>
        </p:txBody>
      </p:sp>
      <p:sp>
        <p:nvSpPr>
          <p:cNvPr id="3" name="Content Placeholder 2">
            <a:extLst>
              <a:ext uri="{FF2B5EF4-FFF2-40B4-BE49-F238E27FC236}">
                <a16:creationId xmlns:a16="http://schemas.microsoft.com/office/drawing/2014/main" id="{6DE9BE0C-CFA0-4743-9330-81B9647B490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Unity Physics Engine </a:t>
            </a:r>
            <a:r>
              <a:rPr lang="en-US" b="1" dirty="0">
                <a:latin typeface="Times New Roman" panose="02020603050405020304" pitchFamily="18" charset="0"/>
                <a:cs typeface="Times New Roman" panose="02020603050405020304" pitchFamily="18" charset="0"/>
              </a:rPr>
              <a:t>enables objects to approximate universal forces in nature such as gravity, velocity, acceleration, and friction</a:t>
            </a:r>
            <a:r>
              <a:rPr lang="en-US" dirty="0">
                <a:latin typeface="Times New Roman" panose="02020603050405020304" pitchFamily="18" charset="0"/>
                <a:cs typeface="Times New Roman" panose="02020603050405020304" pitchFamily="18" charset="0"/>
              </a:rPr>
              <a:t>. It allows for a wide range of objects with various physical properties to interact with other objects in a scene dynamically.</a:t>
            </a:r>
          </a:p>
        </p:txBody>
      </p:sp>
    </p:spTree>
    <p:extLst>
      <p:ext uri="{BB962C8B-B14F-4D97-AF65-F5344CB8AC3E}">
        <p14:creationId xmlns:p14="http://schemas.microsoft.com/office/powerpoint/2010/main" val="738888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FA51-13EC-42C5-86E2-C25CD59C5C8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Ambient Occlusion?</a:t>
            </a:r>
          </a:p>
        </p:txBody>
      </p:sp>
      <p:sp>
        <p:nvSpPr>
          <p:cNvPr id="3" name="Content Placeholder 2">
            <a:extLst>
              <a:ext uri="{FF2B5EF4-FFF2-40B4-BE49-F238E27FC236}">
                <a16:creationId xmlns:a16="http://schemas.microsoft.com/office/drawing/2014/main" id="{9AB42278-37E6-48A4-A245-125A5F00D2BF}"/>
              </a:ext>
            </a:extLst>
          </p:cNvPr>
          <p:cNvSpPr>
            <a:spLocks noGrp="1"/>
          </p:cNvSpPr>
          <p:nvPr>
            <p:ph idx="1"/>
          </p:nvPr>
        </p:nvSpPr>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Two types of lighting: </a:t>
            </a:r>
          </a:p>
          <a:p>
            <a:pPr lvl="1" algn="just"/>
            <a:r>
              <a:rPr lang="en-US" dirty="0">
                <a:latin typeface="Times New Roman" panose="02020603050405020304" pitchFamily="18" charset="0"/>
                <a:cs typeface="Times New Roman" panose="02020603050405020304" pitchFamily="18" charset="0"/>
              </a:rPr>
              <a:t>Direct lighting in modern video games is a well-understood concept</a:t>
            </a:r>
          </a:p>
          <a:p>
            <a:pPr lvl="1" algn="just"/>
            <a:r>
              <a:rPr lang="en-US" sz="2400" dirty="0">
                <a:latin typeface="Times New Roman" panose="02020603050405020304" pitchFamily="18" charset="0"/>
                <a:cs typeface="Times New Roman" panose="02020603050405020304" pitchFamily="18" charset="0"/>
              </a:rPr>
              <a:t>Indirect lighting (also referred to as global illumination) </a:t>
            </a:r>
          </a:p>
          <a:p>
            <a:pPr algn="just"/>
            <a:r>
              <a:rPr lang="en-US" sz="2400" dirty="0">
                <a:latin typeface="Times New Roman" panose="02020603050405020304" pitchFamily="18" charset="0"/>
                <a:cs typeface="Times New Roman" panose="02020603050405020304" pitchFamily="18" charset="0"/>
              </a:rPr>
              <a:t>Moreover, although some simulation of indirect lighting is possible in real time, full simulation of all its effects in real time is very challenging, even on the latest hardware.</a:t>
            </a:r>
          </a:p>
          <a:p>
            <a:pPr algn="just"/>
            <a:r>
              <a:rPr lang="en-US" sz="2400" dirty="0">
                <a:latin typeface="Times New Roman" panose="02020603050405020304" pitchFamily="18" charset="0"/>
                <a:cs typeface="Times New Roman" panose="02020603050405020304" pitchFamily="18" charset="0"/>
              </a:rPr>
              <a:t>One possible simplification is to focus on the </a:t>
            </a:r>
            <a:r>
              <a:rPr lang="en-US" sz="2400" b="1" dirty="0">
                <a:latin typeface="Times New Roman" panose="02020603050405020304" pitchFamily="18" charset="0"/>
                <a:cs typeface="Times New Roman" panose="02020603050405020304" pitchFamily="18" charset="0"/>
              </a:rPr>
              <a:t>visual effects </a:t>
            </a:r>
            <a:r>
              <a:rPr lang="en-US" sz="2400" dirty="0">
                <a:latin typeface="Times New Roman" panose="02020603050405020304" pitchFamily="18" charset="0"/>
                <a:cs typeface="Times New Roman" panose="02020603050405020304" pitchFamily="18" charset="0"/>
              </a:rPr>
              <a:t>of global illumination instead of the </a:t>
            </a:r>
            <a:r>
              <a:rPr lang="en-US" sz="2400" b="1" dirty="0">
                <a:latin typeface="Times New Roman" panose="02020603050405020304" pitchFamily="18" charset="0"/>
                <a:cs typeface="Times New Roman" panose="02020603050405020304" pitchFamily="18" charset="0"/>
              </a:rPr>
              <a:t>physical process </a:t>
            </a:r>
            <a:r>
              <a:rPr lang="en-US" sz="2400" dirty="0">
                <a:latin typeface="Times New Roman" panose="02020603050405020304" pitchFamily="18" charset="0"/>
                <a:cs typeface="Times New Roman" panose="02020603050405020304" pitchFamily="18" charset="0"/>
              </a:rPr>
              <a:t>and furthermore to aim at a particular subset of effects that global illumination achieves. </a:t>
            </a:r>
          </a:p>
          <a:p>
            <a:pPr algn="just"/>
            <a:r>
              <a:rPr lang="en-US" sz="2400" b="1" dirty="0">
                <a:latin typeface="Times New Roman" panose="02020603050405020304" pitchFamily="18" charset="0"/>
                <a:cs typeface="Times New Roman" panose="02020603050405020304" pitchFamily="18" charset="0"/>
              </a:rPr>
              <a:t>Ambient occlusion is one such subset</a:t>
            </a:r>
            <a:r>
              <a:rPr lang="en-US" sz="2400" dirty="0">
                <a:latin typeface="Times New Roman" panose="02020603050405020304" pitchFamily="18" charset="0"/>
                <a:cs typeface="Times New Roman" panose="02020603050405020304" pitchFamily="18" charset="0"/>
              </a:rPr>
              <a:t> that simplifies the problem space by assuming all indirect light is equally distributed throughout the scene. With this assumption, the amount of indirect light hitting a point on a surface will be directly proportional to how much that point is exposed to the scene around it. </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952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2FD2-875E-4282-A49B-A14061379094}"/>
              </a:ext>
            </a:extLst>
          </p:cNvPr>
          <p:cNvSpPr>
            <a:spLocks noGrp="1"/>
          </p:cNvSpPr>
          <p:nvPr>
            <p:ph type="title"/>
          </p:nvPr>
        </p:nvSpPr>
        <p:spPr/>
        <p:txBody>
          <a:bodyPr/>
          <a:lstStyle/>
          <a:p>
            <a:endParaRPr lang="en-US"/>
          </a:p>
        </p:txBody>
      </p:sp>
      <p:pic>
        <p:nvPicPr>
          <p:cNvPr id="4" name="Efecto_de_la_oclusión_ambiental.ogv.720p.vp9">
            <a:hlinkClick r:id="" action="ppaction://media"/>
            <a:extLst>
              <a:ext uri="{FF2B5EF4-FFF2-40B4-BE49-F238E27FC236}">
                <a16:creationId xmlns:a16="http://schemas.microsoft.com/office/drawing/2014/main" id="{D9D63EF8-9888-4D0E-BA5D-324B587673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0416" y="231699"/>
            <a:ext cx="10901039" cy="6131696"/>
          </a:xfrm>
        </p:spPr>
      </p:pic>
    </p:spTree>
    <p:extLst>
      <p:ext uri="{BB962C8B-B14F-4D97-AF65-F5344CB8AC3E}">
        <p14:creationId xmlns:p14="http://schemas.microsoft.com/office/powerpoint/2010/main" val="361633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A066-0E7F-4825-AD4F-3800149783A5}"/>
              </a:ext>
            </a:extLst>
          </p:cNvPr>
          <p:cNvSpPr>
            <a:spLocks noGrp="1"/>
          </p:cNvSpPr>
          <p:nvPr>
            <p:ph type="title"/>
          </p:nvPr>
        </p:nvSpPr>
        <p:spPr/>
        <p:txBody>
          <a:bodyPr>
            <a:normAutofit/>
          </a:bodyPr>
          <a:lstStyle/>
          <a:p>
            <a:r>
              <a:rPr lang="en-US" b="0" dirty="0">
                <a:solidFill>
                  <a:srgbClr val="242021"/>
                </a:solidFill>
                <a:effectLst/>
                <a:latin typeface="Times New Roman" panose="02020603050405020304" pitchFamily="18" charset="0"/>
                <a:cs typeface="Times New Roman" panose="02020603050405020304" pitchFamily="18" charset="0"/>
              </a:rPr>
              <a:t>VRAM (Video Random Access Memory)</a:t>
            </a:r>
            <a:r>
              <a:rPr lang="en-US" dirty="0">
                <a:latin typeface="Times New Roman" panose="02020603050405020304" pitchFamily="18" charset="0"/>
                <a:cs typeface="Times New Roman" panose="02020603050405020304" pitchFamily="18" charset="0"/>
              </a:rPr>
              <a:t> </a:t>
            </a:r>
          </a:p>
        </p:txBody>
      </p:sp>
      <p:pic>
        <p:nvPicPr>
          <p:cNvPr id="5" name="Content Placeholder 4">
            <a:extLst>
              <a:ext uri="{FF2B5EF4-FFF2-40B4-BE49-F238E27FC236}">
                <a16:creationId xmlns:a16="http://schemas.microsoft.com/office/drawing/2014/main" id="{7206031D-AECF-4FD7-BC0C-FE4CFB34FC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9885" y="1825625"/>
            <a:ext cx="7252229" cy="4351338"/>
          </a:xfrm>
        </p:spPr>
      </p:pic>
    </p:spTree>
    <p:extLst>
      <p:ext uri="{BB962C8B-B14F-4D97-AF65-F5344CB8AC3E}">
        <p14:creationId xmlns:p14="http://schemas.microsoft.com/office/powerpoint/2010/main" val="963963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118E-7210-499B-82BE-F86E786D2B32}"/>
              </a:ext>
            </a:extLst>
          </p:cNvPr>
          <p:cNvSpPr>
            <a:spLocks noGrp="1"/>
          </p:cNvSpPr>
          <p:nvPr>
            <p:ph type="title"/>
          </p:nvPr>
        </p:nvSpPr>
        <p:spPr/>
        <p:txBody>
          <a:bodyPr/>
          <a:lstStyle/>
          <a:p>
            <a:endParaRPr lang="en-US"/>
          </a:p>
        </p:txBody>
      </p:sp>
      <p:pic>
        <p:nvPicPr>
          <p:cNvPr id="4" name="Unity URP Screen Space Ambient Occlusion (SSAO Tutorial) (online-video-cutter.com)">
            <a:hlinkClick r:id="" action="ppaction://media"/>
            <a:extLst>
              <a:ext uri="{FF2B5EF4-FFF2-40B4-BE49-F238E27FC236}">
                <a16:creationId xmlns:a16="http://schemas.microsoft.com/office/drawing/2014/main" id="{96DDE71F-D357-49F2-9960-07C6B4E0D27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5" cy="6858000"/>
          </a:xfrm>
        </p:spPr>
      </p:pic>
    </p:spTree>
    <p:extLst>
      <p:ext uri="{BB962C8B-B14F-4D97-AF65-F5344CB8AC3E}">
        <p14:creationId xmlns:p14="http://schemas.microsoft.com/office/powerpoint/2010/main" val="236333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AE8A-3E1E-4572-802D-F51C14DE53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9684EEC-BE47-4F1B-86C3-6E23CC90C3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58440" cy="6858000"/>
          </a:xfrm>
        </p:spPr>
      </p:pic>
      <p:pic>
        <p:nvPicPr>
          <p:cNvPr id="7" name="Picture 6">
            <a:extLst>
              <a:ext uri="{FF2B5EF4-FFF2-40B4-BE49-F238E27FC236}">
                <a16:creationId xmlns:a16="http://schemas.microsoft.com/office/drawing/2014/main" id="{20133979-A083-4C8A-9570-1A8E1E2F1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0" y="37171"/>
            <a:ext cx="12192000" cy="6820829"/>
          </a:xfrm>
          <a:prstGeom prst="rect">
            <a:avLst/>
          </a:prstGeom>
        </p:spPr>
      </p:pic>
    </p:spTree>
    <p:extLst>
      <p:ext uri="{BB962C8B-B14F-4D97-AF65-F5344CB8AC3E}">
        <p14:creationId xmlns:p14="http://schemas.microsoft.com/office/powerpoint/2010/main" val="342652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FA51-13EC-42C5-86E2-C25CD59C5C8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Ambient Occlusion?</a:t>
            </a:r>
          </a:p>
        </p:txBody>
      </p:sp>
      <p:sp>
        <p:nvSpPr>
          <p:cNvPr id="3" name="Content Placeholder 2">
            <a:extLst>
              <a:ext uri="{FF2B5EF4-FFF2-40B4-BE49-F238E27FC236}">
                <a16:creationId xmlns:a16="http://schemas.microsoft.com/office/drawing/2014/main" id="{9AB42278-37E6-48A4-A245-125A5F00D2BF}"/>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A point on a plane surface </a:t>
            </a:r>
            <a:r>
              <a:rPr lang="en-US" b="1" dirty="0">
                <a:latin typeface="Times New Roman" panose="02020603050405020304" pitchFamily="18" charset="0"/>
                <a:cs typeface="Times New Roman" panose="02020603050405020304" pitchFamily="18" charset="0"/>
              </a:rPr>
              <a:t>can receive light from a full 180-degree hemisphere around that point and above the plane</a:t>
            </a:r>
            <a:r>
              <a:rPr lang="en-US" dirty="0">
                <a:latin typeface="Times New Roman" panose="02020603050405020304" pitchFamily="18" charset="0"/>
                <a:cs typeface="Times New Roman" panose="02020603050405020304" pitchFamily="18" charset="0"/>
              </a:rPr>
              <a:t>. In another example, a point in a room’s corner, as shown in Figure 1.2.1, could receive a smaller amount of light than a point in the middle of the floor, since a greater amount of its “upper hemisphere” is occluded by the nearby walls. </a:t>
            </a:r>
          </a:p>
          <a:p>
            <a:pPr algn="just"/>
            <a:r>
              <a:rPr lang="en-US" dirty="0">
                <a:latin typeface="Times New Roman" panose="02020603050405020304" pitchFamily="18" charset="0"/>
                <a:cs typeface="Times New Roman" panose="02020603050405020304" pitchFamily="18" charset="0"/>
              </a:rPr>
              <a:t>The resulting effect is a crude approximation of global illumination that </a:t>
            </a:r>
            <a:r>
              <a:rPr lang="en-US" i="1" dirty="0">
                <a:latin typeface="Times New Roman" panose="02020603050405020304" pitchFamily="18" charset="0"/>
                <a:cs typeface="Times New Roman" panose="02020603050405020304" pitchFamily="18" charset="0"/>
              </a:rPr>
              <a:t>enhances depth in the scene </a:t>
            </a:r>
            <a:r>
              <a:rPr lang="en-US" dirty="0">
                <a:latin typeface="Times New Roman" panose="02020603050405020304" pitchFamily="18" charset="0"/>
                <a:cs typeface="Times New Roman" panose="02020603050405020304" pitchFamily="18" charset="0"/>
              </a:rPr>
              <a:t>by shrouding corners, nooks, and crannies in a scene.</a:t>
            </a:r>
          </a:p>
        </p:txBody>
      </p:sp>
    </p:spTree>
    <p:extLst>
      <p:ext uri="{BB962C8B-B14F-4D97-AF65-F5344CB8AC3E}">
        <p14:creationId xmlns:p14="http://schemas.microsoft.com/office/powerpoint/2010/main" val="68783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CF984-4047-4945-B97D-9B84E6BC103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8BE870-2E25-46F8-B59C-A09EEFCF1BC3}"/>
              </a:ext>
            </a:extLst>
          </p:cNvPr>
          <p:cNvPicPr>
            <a:picLocks noGrp="1" noChangeAspect="1"/>
          </p:cNvPicPr>
          <p:nvPr>
            <p:ph idx="1"/>
          </p:nvPr>
        </p:nvPicPr>
        <p:blipFill>
          <a:blip r:embed="rId2"/>
          <a:stretch>
            <a:fillRect/>
          </a:stretch>
        </p:blipFill>
        <p:spPr>
          <a:xfrm>
            <a:off x="2552403" y="692458"/>
            <a:ext cx="7087194" cy="6021311"/>
          </a:xfrm>
        </p:spPr>
      </p:pic>
    </p:spTree>
    <p:extLst>
      <p:ext uri="{BB962C8B-B14F-4D97-AF65-F5344CB8AC3E}">
        <p14:creationId xmlns:p14="http://schemas.microsoft.com/office/powerpoint/2010/main" val="1596889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FF7B46-1361-4A70-873D-E0F9F11703F8}"/>
              </a:ext>
            </a:extLst>
          </p:cNvPr>
          <p:cNvPicPr>
            <a:picLocks noChangeAspect="1"/>
          </p:cNvPicPr>
          <p:nvPr/>
        </p:nvPicPr>
        <p:blipFill>
          <a:blip r:embed="rId2"/>
          <a:stretch>
            <a:fillRect/>
          </a:stretch>
        </p:blipFill>
        <p:spPr>
          <a:xfrm>
            <a:off x="3928878" y="3487781"/>
            <a:ext cx="6165034" cy="3370219"/>
          </a:xfrm>
          <a:prstGeom prst="rect">
            <a:avLst/>
          </a:prstGeom>
        </p:spPr>
      </p:pic>
      <p:sp>
        <p:nvSpPr>
          <p:cNvPr id="2" name="Title 1">
            <a:extLst>
              <a:ext uri="{FF2B5EF4-FFF2-40B4-BE49-F238E27FC236}">
                <a16:creationId xmlns:a16="http://schemas.microsoft.com/office/drawing/2014/main" id="{55D44ACD-4CA6-4206-B686-2F059B982D0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Ambient Occlusion?</a:t>
            </a:r>
            <a:endParaRPr lang="en-US" dirty="0"/>
          </a:p>
        </p:txBody>
      </p:sp>
      <p:sp>
        <p:nvSpPr>
          <p:cNvPr id="3" name="Content Placeholder 2">
            <a:extLst>
              <a:ext uri="{FF2B5EF4-FFF2-40B4-BE49-F238E27FC236}">
                <a16:creationId xmlns:a16="http://schemas.microsoft.com/office/drawing/2014/main" id="{9630622B-94FA-4EBF-8C65-269892C6774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 most cases, ambient occlusion is calculated by constructing a hemisphere of rays emanating from a point on the surface in all directions and then checking them for the intersection with other objects. Rays that reach the background or sky increase the brightness of the surface, while the rays that cross other objects do not add brightness. </a:t>
            </a:r>
          </a:p>
        </p:txBody>
      </p:sp>
    </p:spTree>
    <p:extLst>
      <p:ext uri="{BB962C8B-B14F-4D97-AF65-F5344CB8AC3E}">
        <p14:creationId xmlns:p14="http://schemas.microsoft.com/office/powerpoint/2010/main" val="2033553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96B44-B5FB-4CF2-9A08-45CD07B03A6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Ambient Occlusion?</a:t>
            </a:r>
            <a:endParaRPr lang="en-US" dirty="0"/>
          </a:p>
        </p:txBody>
      </p:sp>
      <p:sp>
        <p:nvSpPr>
          <p:cNvPr id="5" name="Content Placeholder 4">
            <a:extLst>
              <a:ext uri="{FF2B5EF4-FFF2-40B4-BE49-F238E27FC236}">
                <a16:creationId xmlns:a16="http://schemas.microsoft.com/office/drawing/2014/main" id="{D83AA4A0-101A-4A5A-8BB7-EE45285BF013}"/>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Although the global illumination problem has been vastly simplified through this approach, it can still be </a:t>
            </a:r>
            <a:r>
              <a:rPr lang="en-US" b="1" dirty="0">
                <a:latin typeface="Times New Roman" panose="02020603050405020304" pitchFamily="18" charset="0"/>
                <a:cs typeface="Times New Roman" panose="02020603050405020304" pitchFamily="18" charset="0"/>
              </a:rPr>
              <a:t>prohibitively expensive to compute in real time</a:t>
            </a:r>
            <a:r>
              <a:rPr lang="en-US" dirty="0">
                <a:latin typeface="Times New Roman" panose="02020603050405020304" pitchFamily="18" charset="0"/>
                <a:cs typeface="Times New Roman" panose="02020603050405020304" pitchFamily="18" charset="0"/>
              </a:rPr>
              <a:t>. Every point on every scene surface needs to cast many rays around it to test whether an occluding object might be blocking the light, and an ambient occlusion term is computed based on how many rays were occluded from the total amount of rays emitted from that point. </a:t>
            </a:r>
          </a:p>
          <a:p>
            <a:pPr algn="just"/>
            <a:r>
              <a:rPr lang="en-US" dirty="0">
                <a:latin typeface="Times New Roman" panose="02020603050405020304" pitchFamily="18" charset="0"/>
                <a:cs typeface="Times New Roman" panose="02020603050405020304" pitchFamily="18" charset="0"/>
              </a:rPr>
              <a:t>Performing arbitrary </a:t>
            </a:r>
            <a:r>
              <a:rPr lang="en-US" b="1" dirty="0">
                <a:latin typeface="Times New Roman" panose="02020603050405020304" pitchFamily="18" charset="0"/>
                <a:cs typeface="Times New Roman" panose="02020603050405020304" pitchFamily="18" charset="0"/>
              </a:rPr>
              <a:t>ray intersections </a:t>
            </a:r>
            <a:r>
              <a:rPr lang="en-US" dirty="0">
                <a:latin typeface="Times New Roman" panose="02020603050405020304" pitchFamily="18" charset="0"/>
                <a:cs typeface="Times New Roman" panose="02020603050405020304" pitchFamily="18" charset="0"/>
              </a:rPr>
              <a:t>with the full scene is also </a:t>
            </a:r>
            <a:r>
              <a:rPr lang="en-US" b="1" dirty="0">
                <a:latin typeface="Times New Roman" panose="02020603050405020304" pitchFamily="18" charset="0"/>
                <a:cs typeface="Times New Roman" panose="02020603050405020304" pitchFamily="18" charset="0"/>
              </a:rPr>
              <a:t>difficult to implement on graphics hardware</a:t>
            </a:r>
            <a:r>
              <a:rPr lang="en-US" dirty="0">
                <a:latin typeface="Times New Roman" panose="02020603050405020304" pitchFamily="18" charset="0"/>
                <a:cs typeface="Times New Roman" panose="02020603050405020304" pitchFamily="18" charset="0"/>
              </a:rPr>
              <a:t>. We need further simplification.</a:t>
            </a:r>
          </a:p>
        </p:txBody>
      </p:sp>
    </p:spTree>
    <p:extLst>
      <p:ext uri="{BB962C8B-B14F-4D97-AF65-F5344CB8AC3E}">
        <p14:creationId xmlns:p14="http://schemas.microsoft.com/office/powerpoint/2010/main" val="2179910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1820-A07B-43E9-BE9F-1323CE95884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 Space Ambient Occlusion</a:t>
            </a:r>
          </a:p>
        </p:txBody>
      </p:sp>
      <p:sp>
        <p:nvSpPr>
          <p:cNvPr id="3" name="Content Placeholder 2">
            <a:extLst>
              <a:ext uri="{FF2B5EF4-FFF2-40B4-BE49-F238E27FC236}">
                <a16:creationId xmlns:a16="http://schemas.microsoft.com/office/drawing/2014/main" id="{8C76DCB4-3333-4F44-A3B2-EF4CB82B9E60}"/>
              </a:ext>
            </a:extLst>
          </p:cNvPr>
          <p:cNvSpPr>
            <a:spLocks noGrp="1"/>
          </p:cNvSpPr>
          <p:nvPr>
            <p:ph idx="1"/>
          </p:nvPr>
        </p:nvSpPr>
        <p:spPr>
          <a:xfrm>
            <a:off x="838200" y="1825625"/>
            <a:ext cx="10515600" cy="4667250"/>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The basics behind screen-space ambient occlusion are simple: for each fragment on a screen-filled quad we calculate an occlusion factor based on the fragment's surrounding depth values. The occlusion factor is then used to reduce or nullify the fragment's ambient lighting component. The </a:t>
            </a:r>
            <a:r>
              <a:rPr lang="en-US" b="1" dirty="0">
                <a:latin typeface="Times New Roman" panose="02020603050405020304" pitchFamily="18" charset="0"/>
                <a:cs typeface="Times New Roman" panose="02020603050405020304" pitchFamily="18" charset="0"/>
              </a:rPr>
              <a:t>occlusion factor is obtained by taking multiple depth samples in a sphere sample kernel surrounding the fragment position and compare each of the samples with the current fragment's depth value. </a:t>
            </a:r>
            <a:r>
              <a:rPr lang="en-US" dirty="0">
                <a:latin typeface="Times New Roman" panose="02020603050405020304" pitchFamily="18" charset="0"/>
                <a:cs typeface="Times New Roman" panose="02020603050405020304" pitchFamily="18" charset="0"/>
              </a:rPr>
              <a:t>The number of samples that have a higher depth value than the fragment's depth represents the occlusion factor. </a:t>
            </a:r>
          </a:p>
          <a:p>
            <a:pPr algn="just"/>
            <a:r>
              <a:rPr lang="en-US" dirty="0">
                <a:latin typeface="Times New Roman" panose="02020603050405020304" pitchFamily="18" charset="0"/>
                <a:cs typeface="Times New Roman" panose="02020603050405020304" pitchFamily="18" charset="0"/>
              </a:rPr>
              <a:t>If the neighbor’s depth is behind the point being tested for occlusion, then no occlusion is assumed to occur. All of these calculations can be performed using the screen space buffer of </a:t>
            </a:r>
            <a:r>
              <a:rPr lang="en-US" dirty="0" err="1">
                <a:latin typeface="Times New Roman" panose="02020603050405020304" pitchFamily="18" charset="0"/>
                <a:cs typeface="Times New Roman" panose="02020603050405020304" pitchFamily="18" charset="0"/>
              </a:rPr>
              <a:t>normals</a:t>
            </a:r>
            <a:r>
              <a:rPr lang="en-US" dirty="0">
                <a:latin typeface="Times New Roman" panose="02020603050405020304" pitchFamily="18" charset="0"/>
                <a:cs typeface="Times New Roman" panose="02020603050405020304" pitchFamily="18" charset="0"/>
              </a:rPr>
              <a:t> and depths, hence the name Screen Space Ambient Occlusion (SSAO).</a:t>
            </a:r>
          </a:p>
        </p:txBody>
      </p:sp>
    </p:spTree>
    <p:extLst>
      <p:ext uri="{BB962C8B-B14F-4D97-AF65-F5344CB8AC3E}">
        <p14:creationId xmlns:p14="http://schemas.microsoft.com/office/powerpoint/2010/main" val="2054428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7785-FDE2-4150-A00A-938DF382CD0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 Space Ambient Occlusion</a:t>
            </a:r>
            <a:endParaRPr lang="en-US" dirty="0"/>
          </a:p>
        </p:txBody>
      </p:sp>
      <p:pic>
        <p:nvPicPr>
          <p:cNvPr id="4" name="Content Placeholder 3">
            <a:extLst>
              <a:ext uri="{FF2B5EF4-FFF2-40B4-BE49-F238E27FC236}">
                <a16:creationId xmlns:a16="http://schemas.microsoft.com/office/drawing/2014/main" id="{E2D07166-94B2-46C6-8B57-219CA1416E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6407"/>
          <a:stretch/>
        </p:blipFill>
        <p:spPr>
          <a:xfrm>
            <a:off x="4509857" y="2540901"/>
            <a:ext cx="3355218" cy="3719391"/>
          </a:xfrm>
          <a:prstGeom prst="rect">
            <a:avLst/>
          </a:prstGeom>
        </p:spPr>
      </p:pic>
    </p:spTree>
    <p:extLst>
      <p:ext uri="{BB962C8B-B14F-4D97-AF65-F5344CB8AC3E}">
        <p14:creationId xmlns:p14="http://schemas.microsoft.com/office/powerpoint/2010/main" val="597316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6048E-124F-49E5-B49B-95135A59C7A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 Space Ambient Occlusion</a:t>
            </a:r>
            <a:endParaRPr lang="en-US" dirty="0"/>
          </a:p>
        </p:txBody>
      </p:sp>
      <p:sp>
        <p:nvSpPr>
          <p:cNvPr id="3" name="Content Placeholder 2">
            <a:extLst>
              <a:ext uri="{FF2B5EF4-FFF2-40B4-BE49-F238E27FC236}">
                <a16:creationId xmlns:a16="http://schemas.microsoft.com/office/drawing/2014/main" id="{5259B0D4-CD14-41F7-B148-DB14BC40BB71}"/>
              </a:ext>
            </a:extLst>
          </p:cNvPr>
          <p:cNvSpPr>
            <a:spLocks noGrp="1"/>
          </p:cNvSpPr>
          <p:nvPr>
            <p:ph idx="1"/>
          </p:nvPr>
        </p:nvSpPr>
        <p:spPr/>
        <p:txBody>
          <a:bodyPr>
            <a:normAutofit/>
          </a:bodyPr>
          <a:lstStyle/>
          <a:p>
            <a:pPr algn="just"/>
            <a:r>
              <a:rPr lang="en-US" sz="2200" b="0" i="0" dirty="0">
                <a:solidFill>
                  <a:srgbClr val="242021"/>
                </a:solidFill>
                <a:effectLst/>
                <a:latin typeface="Times New Roman" panose="02020603050405020304" pitchFamily="18" charset="0"/>
                <a:cs typeface="Times New Roman" panose="02020603050405020304" pitchFamily="18" charset="0"/>
              </a:rPr>
              <a:t>At first glance, this may seem like a gross oversimplification. After all, the depth buffer doesn’t contain the whole scene, just the visible parts of it, and as such is only a partial reconstruction of the scene. For example, a point in the background could be occluded by an object that is hidden behind another object in the foreground, which a depth buffer would completely miss. Thus, there would be pixels in the image that</a:t>
            </a:r>
            <a:r>
              <a:rPr lang="en-US" sz="2200" dirty="0">
                <a:latin typeface="Times New Roman" panose="02020603050405020304" pitchFamily="18" charset="0"/>
                <a:cs typeface="Times New Roman" panose="02020603050405020304" pitchFamily="18" charset="0"/>
              </a:rPr>
              <a:t> </a:t>
            </a:r>
            <a:r>
              <a:rPr lang="en-US" sz="2200" b="0" i="0" dirty="0">
                <a:solidFill>
                  <a:srgbClr val="242021"/>
                </a:solidFill>
                <a:effectLst/>
                <a:latin typeface="Times New Roman" panose="02020603050405020304" pitchFamily="18" charset="0"/>
                <a:cs typeface="Times New Roman" panose="02020603050405020304" pitchFamily="18" charset="0"/>
              </a:rPr>
              <a:t>should have some amount of occlusion but don’t due to the incomplete representation we have of the scene’s geometry.</a:t>
            </a:r>
          </a:p>
          <a:p>
            <a:pPr algn="just"/>
            <a:r>
              <a:rPr lang="en-US" sz="2200" b="0" i="0" dirty="0">
                <a:solidFill>
                  <a:srgbClr val="242021"/>
                </a:solidFill>
                <a:effectLst/>
                <a:latin typeface="Times New Roman" panose="02020603050405020304" pitchFamily="18" charset="0"/>
                <a:cs typeface="Times New Roman" panose="02020603050405020304" pitchFamily="18" charset="0"/>
              </a:rPr>
              <a:t>It turns out that these kinds of artifacts are not especially objectionable in practice. The eye focuses first on cues from objects within the scene, and missing cues from objects hidden behind one another are not as disturbing. Furthermore, ambient occlusion is a low-frequency phenomenon; what matters more is the general effect rather than specific detailed cues.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349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24BE-B926-4397-B294-F78139D775B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 Space Ambient Occlusion</a:t>
            </a:r>
            <a:endParaRPr lang="en-US" dirty="0"/>
          </a:p>
        </p:txBody>
      </p:sp>
      <p:sp>
        <p:nvSpPr>
          <p:cNvPr id="3" name="Content Placeholder 2">
            <a:extLst>
              <a:ext uri="{FF2B5EF4-FFF2-40B4-BE49-F238E27FC236}">
                <a16:creationId xmlns:a16="http://schemas.microsoft.com/office/drawing/2014/main" id="{289329C5-D1BE-437E-9518-2C1E673D2FF9}"/>
              </a:ext>
            </a:extLst>
          </p:cNvPr>
          <p:cNvSpPr>
            <a:spLocks noGrp="1"/>
          </p:cNvSpPr>
          <p:nvPr>
            <p:ph idx="1"/>
          </p:nvPr>
        </p:nvSpPr>
        <p:spPr/>
        <p:txBody>
          <a:bodyPr>
            <a:noAutofit/>
          </a:bodyPr>
          <a:lstStyle/>
          <a:p>
            <a:pPr algn="just"/>
            <a:r>
              <a:rPr lang="en-US" sz="2200" b="0" i="0" dirty="0">
                <a:solidFill>
                  <a:srgbClr val="242021"/>
                </a:solidFill>
                <a:effectLst/>
                <a:latin typeface="Times New Roman" panose="02020603050405020304" pitchFamily="18" charset="0"/>
                <a:cs typeface="Times New Roman" panose="02020603050405020304" pitchFamily="18" charset="0"/>
              </a:rPr>
              <a:t>From this brief overview, we can outline the steps we will take to implement Screen Space Ambient Occlusion.</a:t>
            </a:r>
          </a:p>
          <a:p>
            <a:pPr marL="342900" indent="-342900" algn="just">
              <a:buFont typeface="+mj-lt"/>
              <a:buAutoNum type="arabicPeriod"/>
            </a:pPr>
            <a:r>
              <a:rPr lang="en-US" sz="2200" b="0" i="0" dirty="0">
                <a:solidFill>
                  <a:srgbClr val="242021"/>
                </a:solidFill>
                <a:effectLst/>
                <a:latin typeface="Times New Roman" panose="02020603050405020304" pitchFamily="18" charset="0"/>
                <a:cs typeface="Times New Roman" panose="02020603050405020304" pitchFamily="18" charset="0"/>
              </a:rPr>
              <a:t>We will first need to have a depth buffer and a normal buffer at our disposal from which we can extract information.</a:t>
            </a:r>
          </a:p>
          <a:p>
            <a:pPr marL="342900" indent="-342900" algn="just">
              <a:buFont typeface="+mj-lt"/>
              <a:buAutoNum type="arabicPeriod"/>
            </a:pPr>
            <a:r>
              <a:rPr lang="en-US" sz="2200" b="0" i="0" dirty="0">
                <a:solidFill>
                  <a:srgbClr val="242021"/>
                </a:solidFill>
                <a:effectLst/>
                <a:latin typeface="Times New Roman" panose="02020603050405020304" pitchFamily="18" charset="0"/>
                <a:cs typeface="Times New Roman" panose="02020603050405020304" pitchFamily="18" charset="0"/>
              </a:rPr>
              <a:t>From these screen space maps, we can derive our algorithm. Each pixel in screen space will generate a corresponding ambient occlusion value for that pixel and store that information in a separate render target. For each pixel in our depth buffer, we extract that point’s position and </a:t>
            </a:r>
            <a:r>
              <a:rPr lang="en-US" sz="2200" b="1" i="0" dirty="0">
                <a:solidFill>
                  <a:srgbClr val="242021"/>
                </a:solidFill>
                <a:effectLst/>
                <a:latin typeface="Times New Roman" panose="02020603050405020304" pitchFamily="18" charset="0"/>
                <a:cs typeface="Times New Roman" panose="02020603050405020304" pitchFamily="18" charset="0"/>
              </a:rPr>
              <a:t>sample </a:t>
            </a:r>
            <a:r>
              <a:rPr lang="en-US" sz="2200" b="1" i="1" dirty="0">
                <a:solidFill>
                  <a:srgbClr val="242021"/>
                </a:solidFill>
                <a:effectLst/>
                <a:latin typeface="Times New Roman" panose="02020603050405020304" pitchFamily="18" charset="0"/>
                <a:cs typeface="Times New Roman" panose="02020603050405020304" pitchFamily="18" charset="0"/>
              </a:rPr>
              <a:t>n </a:t>
            </a:r>
            <a:r>
              <a:rPr lang="en-US" sz="2200" b="1" i="0" dirty="0">
                <a:solidFill>
                  <a:srgbClr val="242021"/>
                </a:solidFill>
                <a:effectLst/>
                <a:latin typeface="Times New Roman" panose="02020603050405020304" pitchFamily="18" charset="0"/>
                <a:cs typeface="Times New Roman" panose="02020603050405020304" pitchFamily="18" charset="0"/>
              </a:rPr>
              <a:t>neighboring pixels </a:t>
            </a:r>
            <a:r>
              <a:rPr lang="en-US" sz="2200" b="0" i="0" dirty="0">
                <a:solidFill>
                  <a:srgbClr val="242021"/>
                </a:solidFill>
                <a:effectLst/>
                <a:latin typeface="Times New Roman" panose="02020603050405020304" pitchFamily="18" charset="0"/>
                <a:cs typeface="Times New Roman" panose="02020603050405020304" pitchFamily="18" charset="0"/>
              </a:rPr>
              <a:t>within the hemisphere aligned around the point’s normal.</a:t>
            </a:r>
          </a:p>
          <a:p>
            <a:pPr marL="342900" indent="-342900" algn="just">
              <a:buFont typeface="+mj-lt"/>
              <a:buAutoNum type="arabicPeriod"/>
            </a:pPr>
            <a:r>
              <a:rPr lang="en-US" sz="2200" b="0" i="0" dirty="0">
                <a:solidFill>
                  <a:srgbClr val="242021"/>
                </a:solidFill>
                <a:effectLst/>
                <a:latin typeface="Times New Roman" panose="02020603050405020304" pitchFamily="18" charset="0"/>
                <a:cs typeface="Times New Roman" panose="02020603050405020304" pitchFamily="18" charset="0"/>
              </a:rPr>
              <a:t>The ratio of occluding versus non-occluding points will be our ambient occlusion term result.</a:t>
            </a:r>
          </a:p>
          <a:p>
            <a:pPr marL="342900" indent="-342900" algn="just">
              <a:buFont typeface="+mj-lt"/>
              <a:buAutoNum type="arabicPeriod"/>
            </a:pPr>
            <a:r>
              <a:rPr lang="en-US" sz="2200" b="0" i="0" dirty="0">
                <a:solidFill>
                  <a:srgbClr val="242021"/>
                </a:solidFill>
                <a:effectLst/>
                <a:latin typeface="Times New Roman" panose="02020603050405020304" pitchFamily="18" charset="0"/>
                <a:cs typeface="Times New Roman" panose="02020603050405020304" pitchFamily="18" charset="0"/>
              </a:rPr>
              <a:t>The ambient occlusion render target can then be blended with the color output from the scene generated afterward.</a:t>
            </a:r>
          </a:p>
          <a:p>
            <a:pPr marL="0" indent="0" algn="just">
              <a:buNone/>
            </a:pPr>
            <a:r>
              <a:rPr lang="en-US" sz="2200" dirty="0">
                <a:latin typeface="Times New Roman" panose="02020603050405020304" pitchFamily="18" charset="0"/>
                <a:cs typeface="Times New Roman" panose="02020603050405020304" pitchFamily="18" charset="0"/>
              </a:rPr>
              <a:t>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092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D553-B4B6-4792-BA4A-15A9398004BE}"/>
              </a:ext>
            </a:extLst>
          </p:cNvPr>
          <p:cNvSpPr>
            <a:spLocks noGrp="1"/>
          </p:cNvSpPr>
          <p:nvPr>
            <p:ph type="title"/>
          </p:nvPr>
        </p:nvSpPr>
        <p:spPr/>
        <p:txBody>
          <a:bodyPr/>
          <a:lstStyle/>
          <a:p>
            <a:r>
              <a:rPr lang="en-US" b="0" dirty="0">
                <a:solidFill>
                  <a:srgbClr val="242021"/>
                </a:solidFill>
                <a:effectLst/>
                <a:latin typeface="Times New Roman" panose="02020603050405020304" pitchFamily="18" charset="0"/>
                <a:cs typeface="Times New Roman" panose="02020603050405020304" pitchFamily="18" charset="0"/>
              </a:rPr>
              <a:t>VRAM (Video Random Access Memory)</a:t>
            </a:r>
            <a:r>
              <a:rPr lang="en-US"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F4BA71CF-D8B4-4F9F-9E69-79316252CCD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VRAM is dedicated, high-speed memory used by a computer's GPU. It temporarily stores data for the GPU to access, including textures, shaders, and the frame buffer. VRAM is connected directly to the GPU on the graphics card, which allows the GPU to access VRAM at higher speeds and with less latency than system RAM; however, being integrated means that VRAM cannot be upgraded without replacing the entire graphics card.</a:t>
            </a:r>
          </a:p>
        </p:txBody>
      </p:sp>
    </p:spTree>
    <p:extLst>
      <p:ext uri="{BB962C8B-B14F-4D97-AF65-F5344CB8AC3E}">
        <p14:creationId xmlns:p14="http://schemas.microsoft.com/office/powerpoint/2010/main" val="2321079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17CC-FE4A-4772-A895-AFD55ADA8EF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Deferred shading..</a:t>
            </a:r>
            <a:endParaRPr lang="en-US" dirty="0"/>
          </a:p>
        </p:txBody>
      </p:sp>
      <p:sp>
        <p:nvSpPr>
          <p:cNvPr id="3" name="Content Placeholder 2">
            <a:extLst>
              <a:ext uri="{FF2B5EF4-FFF2-40B4-BE49-F238E27FC236}">
                <a16:creationId xmlns:a16="http://schemas.microsoft.com/office/drawing/2014/main" id="{735FD0B9-A3BD-481B-9767-DE3F7A2ED916}"/>
              </a:ext>
            </a:extLst>
          </p:cNvPr>
          <p:cNvSpPr>
            <a:spLocks noGrp="1"/>
          </p:cNvSpPr>
          <p:nvPr>
            <p:ph idx="1"/>
          </p:nvPr>
        </p:nvSpPr>
        <p:spPr/>
        <p:txBody>
          <a:bodyPr>
            <a:normAutofit fontScale="92500"/>
          </a:bodyPr>
          <a:lstStyle/>
          <a:p>
            <a:pPr algn="just"/>
            <a:r>
              <a:rPr lang="en-US" dirty="0">
                <a:latin typeface="Times New Roman" panose="02020603050405020304" pitchFamily="18" charset="0"/>
                <a:cs typeface="Times New Roman" panose="02020603050405020304" pitchFamily="18" charset="0"/>
              </a:rPr>
              <a:t>Deferred shading costs are independent of scene complexity. This is because deferred shading techniques store geometry information in textures, often called </a:t>
            </a:r>
            <a:r>
              <a:rPr lang="en-US" b="1" dirty="0">
                <a:latin typeface="Times New Roman" panose="02020603050405020304" pitchFamily="18" charset="0"/>
                <a:cs typeface="Times New Roman" panose="02020603050405020304" pitchFamily="18" charset="0"/>
              </a:rPr>
              <a:t>G-buffers, replacing geometry processing with pixel processing.</a:t>
            </a:r>
          </a:p>
          <a:p>
            <a:pPr algn="just"/>
            <a:r>
              <a:rPr lang="en-US" dirty="0">
                <a:latin typeface="Times New Roman" panose="02020603050405020304" pitchFamily="18" charset="0"/>
                <a:cs typeface="Times New Roman" panose="02020603050405020304" pitchFamily="18" charset="0"/>
              </a:rPr>
              <a:t>Deferred shading techniques start by rendering the scene into a G-buffer, which is typically implemented using multiple render targets to store geometry information, such as positions, </a:t>
            </a:r>
            <a:r>
              <a:rPr lang="en-US" dirty="0" err="1">
                <a:latin typeface="Times New Roman" panose="02020603050405020304" pitchFamily="18" charset="0"/>
                <a:cs typeface="Times New Roman" panose="02020603050405020304" pitchFamily="18" charset="0"/>
              </a:rPr>
              <a:t>normals</a:t>
            </a:r>
            <a:r>
              <a:rPr lang="en-US" dirty="0">
                <a:latin typeface="Times New Roman" panose="02020603050405020304" pitchFamily="18" charset="0"/>
                <a:cs typeface="Times New Roman" panose="02020603050405020304" pitchFamily="18" charset="0"/>
              </a:rPr>
              <a:t>, and other quantities instead of final shading results. </a:t>
            </a:r>
          </a:p>
          <a:p>
            <a:pPr algn="just"/>
            <a:r>
              <a:rPr lang="en-US" dirty="0">
                <a:latin typeface="Times New Roman" panose="02020603050405020304" pitchFamily="18" charset="0"/>
                <a:cs typeface="Times New Roman" panose="02020603050405020304" pitchFamily="18" charset="0"/>
              </a:rPr>
              <a:t>Next, deferred shading systems render a screen-aligned quad to invoke a pixel shader at all pixels in the output image. The pixel shader retrieves the geometry information from the G-buffer and </a:t>
            </a:r>
            <a:r>
              <a:rPr lang="en-US" b="1" dirty="0">
                <a:latin typeface="Times New Roman" panose="02020603050405020304" pitchFamily="18" charset="0"/>
                <a:cs typeface="Times New Roman" panose="02020603050405020304" pitchFamily="18" charset="0"/>
              </a:rPr>
              <a:t>performs shading operations as a post process.</a:t>
            </a:r>
          </a:p>
        </p:txBody>
      </p:sp>
    </p:spTree>
    <p:extLst>
      <p:ext uri="{BB962C8B-B14F-4D97-AF65-F5344CB8AC3E}">
        <p14:creationId xmlns:p14="http://schemas.microsoft.com/office/powerpoint/2010/main" val="1964984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22D3-B35F-4384-B0EA-215A048BDC8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Deferred shading..</a:t>
            </a:r>
          </a:p>
        </p:txBody>
      </p:sp>
      <p:pic>
        <p:nvPicPr>
          <p:cNvPr id="7" name="Content Placeholder 6">
            <a:extLst>
              <a:ext uri="{FF2B5EF4-FFF2-40B4-BE49-F238E27FC236}">
                <a16:creationId xmlns:a16="http://schemas.microsoft.com/office/drawing/2014/main" id="{531A847B-1706-46B4-A231-3C2A107E8D88}"/>
              </a:ext>
            </a:extLst>
          </p:cNvPr>
          <p:cNvPicPr>
            <a:picLocks noGrp="1" noChangeAspect="1"/>
          </p:cNvPicPr>
          <p:nvPr>
            <p:ph idx="1"/>
          </p:nvPr>
        </p:nvPicPr>
        <p:blipFill>
          <a:blip r:embed="rId2"/>
          <a:stretch>
            <a:fillRect/>
          </a:stretch>
        </p:blipFill>
        <p:spPr>
          <a:xfrm>
            <a:off x="261169" y="1690688"/>
            <a:ext cx="11669661" cy="4676367"/>
          </a:xfrm>
        </p:spPr>
      </p:pic>
    </p:spTree>
    <p:extLst>
      <p:ext uri="{BB962C8B-B14F-4D97-AF65-F5344CB8AC3E}">
        <p14:creationId xmlns:p14="http://schemas.microsoft.com/office/powerpoint/2010/main" val="3517949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A6832-E673-41E8-9AB5-0761AF3825F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Deferred shading..</a:t>
            </a:r>
            <a:endParaRPr lang="en-US" dirty="0"/>
          </a:p>
        </p:txBody>
      </p:sp>
      <p:pic>
        <p:nvPicPr>
          <p:cNvPr id="5" name="Content Placeholder 4">
            <a:extLst>
              <a:ext uri="{FF2B5EF4-FFF2-40B4-BE49-F238E27FC236}">
                <a16:creationId xmlns:a16="http://schemas.microsoft.com/office/drawing/2014/main" id="{63CFFBF4-14B6-4B36-946B-70CD95A6A591}"/>
              </a:ext>
            </a:extLst>
          </p:cNvPr>
          <p:cNvPicPr>
            <a:picLocks noGrp="1" noChangeAspect="1"/>
          </p:cNvPicPr>
          <p:nvPr>
            <p:ph idx="1"/>
          </p:nvPr>
        </p:nvPicPr>
        <p:blipFill>
          <a:blip r:embed="rId2"/>
          <a:stretch>
            <a:fillRect/>
          </a:stretch>
        </p:blipFill>
        <p:spPr>
          <a:xfrm>
            <a:off x="2269686" y="1825625"/>
            <a:ext cx="7652627" cy="4351338"/>
          </a:xfrm>
        </p:spPr>
      </p:pic>
    </p:spTree>
    <p:extLst>
      <p:ext uri="{BB962C8B-B14F-4D97-AF65-F5344CB8AC3E}">
        <p14:creationId xmlns:p14="http://schemas.microsoft.com/office/powerpoint/2010/main" val="3575796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F299-6EC7-48AE-B43C-7A3C6F3D64F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Deferred shading..</a:t>
            </a:r>
            <a:endParaRPr lang="en-US" dirty="0"/>
          </a:p>
        </p:txBody>
      </p:sp>
      <p:pic>
        <p:nvPicPr>
          <p:cNvPr id="5" name="Content Placeholder 4">
            <a:extLst>
              <a:ext uri="{FF2B5EF4-FFF2-40B4-BE49-F238E27FC236}">
                <a16:creationId xmlns:a16="http://schemas.microsoft.com/office/drawing/2014/main" id="{A663FA50-DBDD-4106-84B8-C3C962F6D853}"/>
              </a:ext>
            </a:extLst>
          </p:cNvPr>
          <p:cNvPicPr>
            <a:picLocks noGrp="1" noChangeAspect="1"/>
          </p:cNvPicPr>
          <p:nvPr>
            <p:ph idx="1"/>
          </p:nvPr>
        </p:nvPicPr>
        <p:blipFill rotWithShape="1">
          <a:blip r:embed="rId2"/>
          <a:srcRect l="7003" t="21903" r="48125" b="30968"/>
          <a:stretch/>
        </p:blipFill>
        <p:spPr>
          <a:xfrm>
            <a:off x="2547890" y="1993686"/>
            <a:ext cx="7330008" cy="4330513"/>
          </a:xfrm>
        </p:spPr>
      </p:pic>
    </p:spTree>
    <p:extLst>
      <p:ext uri="{BB962C8B-B14F-4D97-AF65-F5344CB8AC3E}">
        <p14:creationId xmlns:p14="http://schemas.microsoft.com/office/powerpoint/2010/main" val="4182108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5E2E-EBAD-4A0C-9957-9E841996A8F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F17C3F-C3DA-40A6-BAB6-C8E52C0696E4}"/>
              </a:ext>
            </a:extLst>
          </p:cNvPr>
          <p:cNvPicPr>
            <a:picLocks noGrp="1" noChangeAspect="1"/>
          </p:cNvPicPr>
          <p:nvPr>
            <p:ph idx="1"/>
          </p:nvPr>
        </p:nvPicPr>
        <p:blipFill rotWithShape="1">
          <a:blip r:embed="rId2"/>
          <a:srcRect l="5854" t="21700" r="34125" b="20971"/>
          <a:stretch/>
        </p:blipFill>
        <p:spPr>
          <a:xfrm>
            <a:off x="496884" y="479394"/>
            <a:ext cx="11353829" cy="6100239"/>
          </a:xfrm>
        </p:spPr>
      </p:pic>
    </p:spTree>
    <p:extLst>
      <p:ext uri="{BB962C8B-B14F-4D97-AF65-F5344CB8AC3E}">
        <p14:creationId xmlns:p14="http://schemas.microsoft.com/office/powerpoint/2010/main" val="89272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DA5C-0C27-4499-A22F-9A9E6BF5CD6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EB657C-0EDC-486F-AFD1-8A45A65F915A}"/>
              </a:ext>
            </a:extLst>
          </p:cNvPr>
          <p:cNvPicPr>
            <a:picLocks noGrp="1" noChangeAspect="1"/>
          </p:cNvPicPr>
          <p:nvPr>
            <p:ph idx="1"/>
          </p:nvPr>
        </p:nvPicPr>
        <p:blipFill rotWithShape="1">
          <a:blip r:embed="rId2"/>
          <a:srcRect l="7232" t="19047" r="34239" b="22807"/>
          <a:stretch/>
        </p:blipFill>
        <p:spPr>
          <a:xfrm>
            <a:off x="772358" y="752941"/>
            <a:ext cx="10271463" cy="5739934"/>
          </a:xfrm>
        </p:spPr>
      </p:pic>
    </p:spTree>
    <p:extLst>
      <p:ext uri="{BB962C8B-B14F-4D97-AF65-F5344CB8AC3E}">
        <p14:creationId xmlns:p14="http://schemas.microsoft.com/office/powerpoint/2010/main" val="3048574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01CB-ACC5-4DAA-A2C1-12E4B092421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View Frustum Culling</a:t>
            </a:r>
          </a:p>
        </p:txBody>
      </p:sp>
      <p:pic>
        <p:nvPicPr>
          <p:cNvPr id="4" name="frustumExample">
            <a:hlinkClick r:id="" action="ppaction://media"/>
            <a:extLst>
              <a:ext uri="{FF2B5EF4-FFF2-40B4-BE49-F238E27FC236}">
                <a16:creationId xmlns:a16="http://schemas.microsoft.com/office/drawing/2014/main" id="{3EAE513F-A87D-4E11-94C4-9F8255B7B20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40204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B85A-4256-418D-98BC-DF2480B68C2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View Frustum Culling</a:t>
            </a:r>
            <a:endParaRPr lang="en-US" dirty="0"/>
          </a:p>
        </p:txBody>
      </p:sp>
      <p:sp>
        <p:nvSpPr>
          <p:cNvPr id="3" name="Content Placeholder 2">
            <a:extLst>
              <a:ext uri="{FF2B5EF4-FFF2-40B4-BE49-F238E27FC236}">
                <a16:creationId xmlns:a16="http://schemas.microsoft.com/office/drawing/2014/main" id="{6A6450D2-30EE-4262-9EBD-D4E8131B7F89}"/>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Is a way how to </a:t>
            </a:r>
            <a:r>
              <a:rPr lang="en-US" b="1" dirty="0">
                <a:latin typeface="Times New Roman" panose="02020603050405020304" pitchFamily="18" charset="0"/>
                <a:cs typeface="Times New Roman" panose="02020603050405020304" pitchFamily="18" charset="0"/>
              </a:rPr>
              <a:t>limit your GPU usage </a:t>
            </a:r>
            <a:r>
              <a:rPr lang="en-US" dirty="0">
                <a:latin typeface="Times New Roman" panose="02020603050405020304" pitchFamily="18" charset="0"/>
                <a:cs typeface="Times New Roman" panose="02020603050405020304" pitchFamily="18" charset="0"/>
              </a:rPr>
              <a:t>thanks to a technical name's the frustum culling. This technique is simple to understand. Instead of sending all information to your GPU, you will sort </a:t>
            </a:r>
            <a:r>
              <a:rPr lang="en-US" b="1" dirty="0">
                <a:latin typeface="Times New Roman" panose="02020603050405020304" pitchFamily="18" charset="0"/>
                <a:cs typeface="Times New Roman" panose="02020603050405020304" pitchFamily="18" charset="0"/>
              </a:rPr>
              <a:t>visible and invisible elements </a:t>
            </a:r>
            <a:r>
              <a:rPr lang="en-US" dirty="0">
                <a:latin typeface="Times New Roman" panose="02020603050405020304" pitchFamily="18" charset="0"/>
                <a:cs typeface="Times New Roman" panose="02020603050405020304" pitchFamily="18" charset="0"/>
              </a:rPr>
              <a:t>and render only visible elements. Thanks to this technique, you will earn GPU compute time. </a:t>
            </a:r>
          </a:p>
        </p:txBody>
      </p:sp>
    </p:spTree>
    <p:extLst>
      <p:ext uri="{BB962C8B-B14F-4D97-AF65-F5344CB8AC3E}">
        <p14:creationId xmlns:p14="http://schemas.microsoft.com/office/powerpoint/2010/main" val="1425970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B85A-4256-418D-98BC-DF2480B68C2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View Frustum Culling</a:t>
            </a:r>
            <a:endParaRPr lang="en-US" dirty="0"/>
          </a:p>
        </p:txBody>
      </p:sp>
      <p:sp>
        <p:nvSpPr>
          <p:cNvPr id="3" name="Content Placeholder 2">
            <a:extLst>
              <a:ext uri="{FF2B5EF4-FFF2-40B4-BE49-F238E27FC236}">
                <a16:creationId xmlns:a16="http://schemas.microsoft.com/office/drawing/2014/main" id="{6A6450D2-30EE-4262-9EBD-D4E8131B7F89}"/>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frustum is a portion of a solid like a cone or pyramid. The frustum is usually used in game engine to speak about the camera frustum. Camera frustum represents the zone of vision of a camera. Without limit, we have a pyramid but with near and far we have a frustum. </a:t>
            </a:r>
          </a:p>
          <a:p>
            <a:pPr algn="just"/>
            <a:r>
              <a:rPr lang="en-US" dirty="0">
                <a:latin typeface="Times New Roman" panose="02020603050405020304" pitchFamily="18" charset="0"/>
                <a:cs typeface="Times New Roman" panose="02020603050405020304" pitchFamily="18" charset="0"/>
              </a:rPr>
              <a:t>To mathematically represent a frustum, 6 planes are needed: near, far, right, left top and bottom planes. So, an object is visible if it is forward or on the 6 planes</a:t>
            </a:r>
          </a:p>
        </p:txBody>
      </p:sp>
      <p:pic>
        <p:nvPicPr>
          <p:cNvPr id="5" name="Picture 4">
            <a:extLst>
              <a:ext uri="{FF2B5EF4-FFF2-40B4-BE49-F238E27FC236}">
                <a16:creationId xmlns:a16="http://schemas.microsoft.com/office/drawing/2014/main" id="{72C86749-0DAC-4929-8421-F5995DD24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235" y="4355913"/>
            <a:ext cx="5342536" cy="2502087"/>
          </a:xfrm>
          <a:prstGeom prst="rect">
            <a:avLst/>
          </a:prstGeom>
        </p:spPr>
      </p:pic>
    </p:spTree>
    <p:extLst>
      <p:ext uri="{BB962C8B-B14F-4D97-AF65-F5344CB8AC3E}">
        <p14:creationId xmlns:p14="http://schemas.microsoft.com/office/powerpoint/2010/main" val="901917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ECB8-1F58-4D52-8F1F-A2334FEF78FF}"/>
              </a:ext>
            </a:extLst>
          </p:cNvPr>
          <p:cNvSpPr>
            <a:spLocks noGrp="1"/>
          </p:cNvSpPr>
          <p:nvPr>
            <p:ph type="title"/>
          </p:nvPr>
        </p:nvSpPr>
        <p:spPr/>
        <p:txBody>
          <a:bodyPr/>
          <a:lstStyle/>
          <a:p>
            <a:r>
              <a:rPr lang="en-US" dirty="0"/>
              <a:t>Link to video</a:t>
            </a:r>
          </a:p>
        </p:txBody>
      </p:sp>
      <p:sp>
        <p:nvSpPr>
          <p:cNvPr id="3" name="Content Placeholder 2">
            <a:extLst>
              <a:ext uri="{FF2B5EF4-FFF2-40B4-BE49-F238E27FC236}">
                <a16:creationId xmlns:a16="http://schemas.microsoft.com/office/drawing/2014/main" id="{9509C482-7161-4B08-B7BD-CE2C333319F1}"/>
              </a:ext>
            </a:extLst>
          </p:cNvPr>
          <p:cNvSpPr>
            <a:spLocks noGrp="1"/>
          </p:cNvSpPr>
          <p:nvPr>
            <p:ph idx="1"/>
          </p:nvPr>
        </p:nvSpPr>
        <p:spPr/>
        <p:txBody>
          <a:bodyPr/>
          <a:lstStyle/>
          <a:p>
            <a:r>
              <a:rPr lang="en-US" dirty="0">
                <a:hlinkClick r:id="rId2"/>
              </a:rPr>
              <a:t>https://www.youtube.com/watch?v=pkF8Nd8lMs4</a:t>
            </a:r>
            <a:endParaRPr lang="en-US" dirty="0"/>
          </a:p>
          <a:p>
            <a:endParaRPr lang="en-US" dirty="0"/>
          </a:p>
        </p:txBody>
      </p:sp>
    </p:spTree>
    <p:extLst>
      <p:ext uri="{BB962C8B-B14F-4D97-AF65-F5344CB8AC3E}">
        <p14:creationId xmlns:p14="http://schemas.microsoft.com/office/powerpoint/2010/main" val="2835124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41A9-FE6B-47F4-A63D-39ABCDFF756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Graphics Processors</a:t>
            </a:r>
            <a:endParaRPr lang="en-US" dirty="0"/>
          </a:p>
        </p:txBody>
      </p:sp>
      <p:sp>
        <p:nvSpPr>
          <p:cNvPr id="3" name="Content Placeholder 2">
            <a:extLst>
              <a:ext uri="{FF2B5EF4-FFF2-40B4-BE49-F238E27FC236}">
                <a16:creationId xmlns:a16="http://schemas.microsoft.com/office/drawing/2014/main" id="{5C8D20BD-F5FC-41A3-B59C-7C18F26AD644}"/>
              </a:ext>
            </a:extLst>
          </p:cNvPr>
          <p:cNvSpPr>
            <a:spLocks noGrp="1"/>
          </p:cNvSpPr>
          <p:nvPr>
            <p:ph idx="1"/>
          </p:nvPr>
        </p:nvSpPr>
        <p:spPr/>
        <p:txBody>
          <a:bodyPr>
            <a:no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The GPU may store any information in VRAM, but there are several types of data that can almost always be found in the graphics board’s memory when a 3D graphics application is running. Most importantly, VRAM contains the front and back </a:t>
            </a:r>
            <a:r>
              <a:rPr lang="en-US" b="0" i="1" dirty="0">
                <a:solidFill>
                  <a:srgbClr val="242021"/>
                </a:solidFill>
                <a:effectLst/>
                <a:latin typeface="Times New Roman" panose="02020603050405020304" pitchFamily="18" charset="0"/>
                <a:cs typeface="Times New Roman" panose="02020603050405020304" pitchFamily="18" charset="0"/>
              </a:rPr>
              <a:t>image buffers</a:t>
            </a:r>
            <a:r>
              <a:rPr lang="en-US" b="0" i="0" dirty="0">
                <a:solidFill>
                  <a:srgbClr val="242021"/>
                </a:solidFill>
                <a:effectLst/>
                <a:latin typeface="Times New Roman" panose="02020603050405020304" pitchFamily="18" charset="0"/>
                <a:cs typeface="Times New Roman" panose="02020603050405020304" pitchFamily="18" charset="0"/>
              </a:rPr>
              <a:t>. The front image buffer contains the exact pixel data that is visible in the viewport.</a:t>
            </a:r>
            <a:r>
              <a:rPr lang="en-US" dirty="0">
                <a:latin typeface="Times New Roman" panose="02020603050405020304" pitchFamily="18" charset="0"/>
                <a:cs typeface="Times New Roman" panose="02020603050405020304" pitchFamily="18" charset="0"/>
              </a:rPr>
              <a:t> </a:t>
            </a:r>
          </a:p>
          <a:p>
            <a:pPr algn="just"/>
            <a:r>
              <a:rPr lang="en-US" b="0" i="0" dirty="0">
                <a:solidFill>
                  <a:srgbClr val="242021"/>
                </a:solidFill>
                <a:effectLst/>
                <a:latin typeface="Times New Roman" panose="02020603050405020304" pitchFamily="18" charset="0"/>
                <a:cs typeface="Times New Roman" panose="02020603050405020304" pitchFamily="18" charset="0"/>
              </a:rPr>
              <a:t>The </a:t>
            </a:r>
            <a:r>
              <a:rPr lang="en-US" b="0" i="1" dirty="0">
                <a:solidFill>
                  <a:srgbClr val="242021"/>
                </a:solidFill>
                <a:effectLst/>
                <a:latin typeface="Times New Roman" panose="02020603050405020304" pitchFamily="18" charset="0"/>
                <a:cs typeface="Times New Roman" panose="02020603050405020304" pitchFamily="18" charset="0"/>
              </a:rPr>
              <a:t>viewport </a:t>
            </a:r>
            <a:r>
              <a:rPr lang="en-US" b="0" i="0" dirty="0">
                <a:solidFill>
                  <a:srgbClr val="242021"/>
                </a:solidFill>
                <a:effectLst/>
                <a:latin typeface="Times New Roman" panose="02020603050405020304" pitchFamily="18" charset="0"/>
                <a:cs typeface="Times New Roman" panose="02020603050405020304" pitchFamily="18" charset="0"/>
              </a:rPr>
              <a:t>is the area of the display containing the rendered image and may be a subregion of a window, the entire contents of a window, or the full area of the display. </a:t>
            </a:r>
          </a:p>
          <a:p>
            <a:pPr algn="just"/>
            <a:r>
              <a:rPr lang="en-US" b="0" i="0" dirty="0">
                <a:solidFill>
                  <a:srgbClr val="242021"/>
                </a:solidFill>
                <a:effectLst/>
                <a:latin typeface="Times New Roman" panose="02020603050405020304" pitchFamily="18" charset="0"/>
                <a:cs typeface="Times New Roman" panose="02020603050405020304" pitchFamily="18" charset="0"/>
              </a:rPr>
              <a:t>back image buffer is the location to which the GPU actually renders a scene. The back buffer is not visible and exists so that a scene can be rendered in its entirety before being shown to the user.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1469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41A9-FE6B-47F4-A63D-39ABCDFF756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Graphics Processors</a:t>
            </a:r>
            <a:endParaRPr lang="en-US" dirty="0"/>
          </a:p>
        </p:txBody>
      </p:sp>
      <p:sp>
        <p:nvSpPr>
          <p:cNvPr id="3" name="Content Placeholder 2">
            <a:extLst>
              <a:ext uri="{FF2B5EF4-FFF2-40B4-BE49-F238E27FC236}">
                <a16:creationId xmlns:a16="http://schemas.microsoft.com/office/drawing/2014/main" id="{5C8D20BD-F5FC-41A3-B59C-7C18F26AD644}"/>
              </a:ext>
            </a:extLst>
          </p:cNvPr>
          <p:cNvSpPr>
            <a:spLocks noGrp="1"/>
          </p:cNvSpPr>
          <p:nvPr>
            <p:ph idx="1"/>
          </p:nvPr>
        </p:nvSpPr>
        <p:spPr/>
        <p:txBody>
          <a:bodyPr>
            <a:normAutofit/>
          </a:bodyPr>
          <a:lstStyle/>
          <a:p>
            <a:pPr algn="just"/>
            <a:r>
              <a:rPr lang="en-US" b="0" i="0" dirty="0">
                <a:solidFill>
                  <a:srgbClr val="242021"/>
                </a:solidFill>
                <a:effectLst/>
                <a:latin typeface="Times New Roman" panose="02020603050405020304" pitchFamily="18" charset="0"/>
                <a:cs typeface="Times New Roman" panose="02020603050405020304" pitchFamily="18" charset="0"/>
              </a:rPr>
              <a:t>Once an image has been completely rendered, the front and back image buffers are exchanged. This operation is called a </a:t>
            </a:r>
            <a:r>
              <a:rPr lang="en-US" b="0" i="1" dirty="0">
                <a:solidFill>
                  <a:srgbClr val="242021"/>
                </a:solidFill>
                <a:effectLst/>
                <a:latin typeface="Times New Roman" panose="02020603050405020304" pitchFamily="18" charset="0"/>
                <a:cs typeface="Times New Roman" panose="02020603050405020304" pitchFamily="18" charset="0"/>
              </a:rPr>
              <a:t>buffer swap </a:t>
            </a:r>
            <a:r>
              <a:rPr lang="en-US" b="0" i="0" dirty="0">
                <a:solidFill>
                  <a:srgbClr val="242021"/>
                </a:solidFill>
                <a:effectLst/>
                <a:latin typeface="Times New Roman" panose="02020603050405020304" pitchFamily="18" charset="0"/>
                <a:cs typeface="Times New Roman" panose="02020603050405020304" pitchFamily="18" charset="0"/>
              </a:rPr>
              <a:t>and can be performed either by changing the memory address that represents the base of the visible image buffer or by copying the contents of the back image buffer to the front image buffer. </a:t>
            </a:r>
          </a:p>
          <a:p>
            <a:pPr algn="just"/>
            <a:r>
              <a:rPr lang="en-US" b="0" i="0" dirty="0">
                <a:solidFill>
                  <a:srgbClr val="242021"/>
                </a:solidFill>
                <a:effectLst/>
                <a:latin typeface="Times New Roman" panose="02020603050405020304" pitchFamily="18" charset="0"/>
                <a:cs typeface="Times New Roman" panose="02020603050405020304" pitchFamily="18" charset="0"/>
              </a:rPr>
              <a:t>The buffer swap is often </a:t>
            </a:r>
            <a:r>
              <a:rPr lang="en-US" b="0" i="1" dirty="0">
                <a:solidFill>
                  <a:srgbClr val="242021"/>
                </a:solidFill>
                <a:effectLst/>
                <a:latin typeface="Times New Roman" panose="02020603050405020304" pitchFamily="18" charset="0"/>
                <a:cs typeface="Times New Roman" panose="02020603050405020304" pitchFamily="18" charset="0"/>
              </a:rPr>
              <a:t>synchronized</a:t>
            </a:r>
            <a:r>
              <a:rPr lang="en-US" b="0" i="0" dirty="0">
                <a:solidFill>
                  <a:srgbClr val="242021"/>
                </a:solidFill>
                <a:effectLst/>
                <a:latin typeface="Times New Roman" panose="02020603050405020304" pitchFamily="18" charset="0"/>
                <a:cs typeface="Times New Roman" panose="02020603050405020304" pitchFamily="18" charset="0"/>
              </a:rPr>
              <a:t> with the refresh frequency of the display to avoid an artifact known as </a:t>
            </a:r>
            <a:r>
              <a:rPr lang="en-US" b="0" i="1" dirty="0">
                <a:solidFill>
                  <a:srgbClr val="242021"/>
                </a:solidFill>
                <a:effectLst/>
                <a:latin typeface="Times New Roman" panose="02020603050405020304" pitchFamily="18" charset="0"/>
                <a:cs typeface="Times New Roman" panose="02020603050405020304" pitchFamily="18" charset="0"/>
              </a:rPr>
              <a:t>tearing</a:t>
            </a:r>
            <a:r>
              <a:rPr lang="en-US" b="0" i="0" dirty="0">
                <a:solidFill>
                  <a:srgbClr val="242021"/>
                </a:solidFill>
                <a:effectLst/>
                <a:latin typeface="Times New Roman" panose="02020603050405020304" pitchFamily="18" charset="0"/>
                <a:cs typeface="Times New Roman" panose="02020603050405020304" pitchFamily="18" charset="0"/>
              </a:rPr>
              <a:t>. Tearing occurs when a buffer swap is performed during the display refresh interval, causing the upper and lower parts of a viewport to show data from different image buffers.</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9522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88B50E-05A9-4EE8-8D1D-1E4C307414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13837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3777-F810-40ED-8BEA-4335007DAE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50407EE-DB18-43AD-8F0F-7FE45074E9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76172"/>
          </a:xfrm>
        </p:spPr>
      </p:pic>
    </p:spTree>
    <p:extLst>
      <p:ext uri="{BB962C8B-B14F-4D97-AF65-F5344CB8AC3E}">
        <p14:creationId xmlns:p14="http://schemas.microsoft.com/office/powerpoint/2010/main" val="3941976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4382</TotalTime>
  <Words>3833</Words>
  <Application>Microsoft Office PowerPoint</Application>
  <PresentationFormat>Widescreen</PresentationFormat>
  <Paragraphs>130</Paragraphs>
  <Slides>59</Slides>
  <Notes>1</Notes>
  <HiddenSlides>2</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TimesNewRomanPS-ItalicMT</vt:lpstr>
      <vt:lpstr>TimesNewRomanPSMT</vt:lpstr>
      <vt:lpstr>Arial</vt:lpstr>
      <vt:lpstr>Calibri</vt:lpstr>
      <vt:lpstr>Calibri Light</vt:lpstr>
      <vt:lpstr>Times New Roman</vt:lpstr>
      <vt:lpstr>Office Theme</vt:lpstr>
      <vt:lpstr>Game programming</vt:lpstr>
      <vt:lpstr>Graphics Processors</vt:lpstr>
      <vt:lpstr>PowerPoint Presentation</vt:lpstr>
      <vt:lpstr>VRAM (Video Random Access Memory) </vt:lpstr>
      <vt:lpstr>VRAM (Video Random Access Memory) </vt:lpstr>
      <vt:lpstr>Graphics Processors</vt:lpstr>
      <vt:lpstr>Graphics Processors</vt:lpstr>
      <vt:lpstr>PowerPoint Presentation</vt:lpstr>
      <vt:lpstr>PowerPoint Presentation</vt:lpstr>
      <vt:lpstr>Graphics Processors</vt:lpstr>
      <vt:lpstr>Graphics Processors</vt:lpstr>
      <vt:lpstr>Graphics Processors</vt:lpstr>
      <vt:lpstr>Graphics Processors</vt:lpstr>
      <vt:lpstr>PowerPoint Presentation</vt:lpstr>
      <vt:lpstr>Graphics Processors</vt:lpstr>
      <vt:lpstr>PowerPoint Presentation</vt:lpstr>
      <vt:lpstr>PowerPoint Presentation</vt:lpstr>
      <vt:lpstr>PowerPoint Presentation</vt:lpstr>
      <vt:lpstr>Vertex Transformation</vt:lpstr>
      <vt:lpstr>Vertex Transformation</vt:lpstr>
      <vt:lpstr>Vertex Transformation</vt:lpstr>
      <vt:lpstr>Vertex Transformation</vt:lpstr>
      <vt:lpstr>Vertex Transformation</vt:lpstr>
      <vt:lpstr>Vertex Transformation</vt:lpstr>
      <vt:lpstr>Screen space and world space..</vt:lpstr>
      <vt:lpstr>Screen space and world space..</vt:lpstr>
      <vt:lpstr> Rasterization and Fragment Operations</vt:lpstr>
      <vt:lpstr> Rasterization and Fragment Operations</vt:lpstr>
      <vt:lpstr>PowerPoint Presentation</vt:lpstr>
      <vt:lpstr> Rasterization and Fragment Operations</vt:lpstr>
      <vt:lpstr> Rasterization and Fragment Operations</vt:lpstr>
      <vt:lpstr> Rasterization and Fragment Operations</vt:lpstr>
      <vt:lpstr> Rasterization and Fragment Operations</vt:lpstr>
      <vt:lpstr> Rasterization and Fragment Operations</vt:lpstr>
      <vt:lpstr> Rasterization and Fragment Operations</vt:lpstr>
      <vt:lpstr> Rasterization and Fragment Operations</vt:lpstr>
      <vt:lpstr>Unity physics..</vt:lpstr>
      <vt:lpstr>What Is Ambient Occlusion?</vt:lpstr>
      <vt:lpstr>PowerPoint Presentation</vt:lpstr>
      <vt:lpstr>PowerPoint Presentation</vt:lpstr>
      <vt:lpstr>PowerPoint Presentation</vt:lpstr>
      <vt:lpstr>What Is Ambient Occlusion?</vt:lpstr>
      <vt:lpstr>PowerPoint Presentation</vt:lpstr>
      <vt:lpstr>What Is Ambient Occlusion?</vt:lpstr>
      <vt:lpstr>What Is Ambient Occlusion?</vt:lpstr>
      <vt:lpstr>Screen Space Ambient Occlusion</vt:lpstr>
      <vt:lpstr>Screen Space Ambient Occlusion</vt:lpstr>
      <vt:lpstr>Screen Space Ambient Occlusion</vt:lpstr>
      <vt:lpstr>Screen Space Ambient Occlusion</vt:lpstr>
      <vt:lpstr>Deferred shading..</vt:lpstr>
      <vt:lpstr>Deferred shading..</vt:lpstr>
      <vt:lpstr>Deferred shading..</vt:lpstr>
      <vt:lpstr>Deferred shading..</vt:lpstr>
      <vt:lpstr>PowerPoint Presentation</vt:lpstr>
      <vt:lpstr>PowerPoint Presentation</vt:lpstr>
      <vt:lpstr>View Frustum Culling</vt:lpstr>
      <vt:lpstr>View Frustum Culling</vt:lpstr>
      <vt:lpstr>View Frustum Culling</vt:lpstr>
      <vt:lpstr>Link to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emadengineer704@yahoo.com</dc:creator>
  <cp:lastModifiedBy>emadengineer704@yahoo.com</cp:lastModifiedBy>
  <cp:revision>101</cp:revision>
  <dcterms:created xsi:type="dcterms:W3CDTF">2024-03-02T11:58:05Z</dcterms:created>
  <dcterms:modified xsi:type="dcterms:W3CDTF">2024-03-12T07:16:21Z</dcterms:modified>
</cp:coreProperties>
</file>